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68" r:id="rId9"/>
    <p:sldId id="267" r:id="rId10"/>
    <p:sldId id="257" r:id="rId11"/>
    <p:sldId id="258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54206F-9EDF-6747-7AEA-912115222E78}" v="90" dt="2022-07-13T13:00:00.567"/>
    <p1510:client id="{B31F93E3-E45C-2EB5-F1C9-27BD64F13DB0}" v="141" dt="2022-07-13T13:06:45.961"/>
    <p1510:client id="{EE0D80B4-7052-83D8-302C-C589B09F5540}" v="149" dt="2022-07-13T06:28:21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79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como Ferrarese" userId="S::10200879@polimi.it::e9bd8250-987a-48e4-92fa-f43f9b46eddd" providerId="AD" clId="Web-{EE0D80B4-7052-83D8-302C-C589B09F5540}"/>
    <pc:docChg chg="modSld">
      <pc:chgData name="Giacomo Ferrarese" userId="S::10200879@polimi.it::e9bd8250-987a-48e4-92fa-f43f9b46eddd" providerId="AD" clId="Web-{EE0D80B4-7052-83D8-302C-C589B09F5540}" dt="2022-07-13T06:28:20.605" v="101"/>
      <pc:docMkLst>
        <pc:docMk/>
      </pc:docMkLst>
      <pc:sldChg chg="modSp">
        <pc:chgData name="Giacomo Ferrarese" userId="S::10200879@polimi.it::e9bd8250-987a-48e4-92fa-f43f9b46eddd" providerId="AD" clId="Web-{EE0D80B4-7052-83D8-302C-C589B09F5540}" dt="2022-07-13T05:58:37.490" v="2" actId="14100"/>
        <pc:sldMkLst>
          <pc:docMk/>
          <pc:sldMk cId="3573599224" sldId="259"/>
        </pc:sldMkLst>
        <pc:spChg chg="mod">
          <ac:chgData name="Giacomo Ferrarese" userId="S::10200879@polimi.it::e9bd8250-987a-48e4-92fa-f43f9b46eddd" providerId="AD" clId="Web-{EE0D80B4-7052-83D8-302C-C589B09F5540}" dt="2022-07-13T05:58:27.006" v="1" actId="14100"/>
          <ac:spMkLst>
            <pc:docMk/>
            <pc:sldMk cId="3573599224" sldId="259"/>
            <ac:spMk id="19" creationId="{6D74FDA9-74EA-31A2-CE1F-A7F2ECCC6367}"/>
          </ac:spMkLst>
        </pc:spChg>
        <pc:spChg chg="mod">
          <ac:chgData name="Giacomo Ferrarese" userId="S::10200879@polimi.it::e9bd8250-987a-48e4-92fa-f43f9b46eddd" providerId="AD" clId="Web-{EE0D80B4-7052-83D8-302C-C589B09F5540}" dt="2022-07-13T05:58:37.490" v="2" actId="14100"/>
          <ac:spMkLst>
            <pc:docMk/>
            <pc:sldMk cId="3573599224" sldId="259"/>
            <ac:spMk id="21" creationId="{6D74FDA9-74EA-31A2-CE1F-A7F2ECCC6367}"/>
          </ac:spMkLst>
        </pc:spChg>
      </pc:sldChg>
      <pc:sldChg chg="addSp delSp modSp">
        <pc:chgData name="Giacomo Ferrarese" userId="S::10200879@polimi.it::e9bd8250-987a-48e4-92fa-f43f9b46eddd" providerId="AD" clId="Web-{EE0D80B4-7052-83D8-302C-C589B09F5540}" dt="2022-07-13T06:12:55.119" v="28"/>
        <pc:sldMkLst>
          <pc:docMk/>
          <pc:sldMk cId="3678659225" sldId="260"/>
        </pc:sldMkLst>
        <pc:spChg chg="add del mod">
          <ac:chgData name="Giacomo Ferrarese" userId="S::10200879@polimi.it::e9bd8250-987a-48e4-92fa-f43f9b46eddd" providerId="AD" clId="Web-{EE0D80B4-7052-83D8-302C-C589B09F5540}" dt="2022-07-13T06:12:55.119" v="28"/>
          <ac:spMkLst>
            <pc:docMk/>
            <pc:sldMk cId="3678659225" sldId="260"/>
            <ac:spMk id="3" creationId="{721B04E1-F093-9898-4DBE-CCF87A49F7EC}"/>
          </ac:spMkLst>
        </pc:spChg>
        <pc:spChg chg="mod">
          <ac:chgData name="Giacomo Ferrarese" userId="S::10200879@polimi.it::e9bd8250-987a-48e4-92fa-f43f9b46eddd" providerId="AD" clId="Web-{EE0D80B4-7052-83D8-302C-C589B09F5540}" dt="2022-07-13T06:12:20.227" v="26" actId="1076"/>
          <ac:spMkLst>
            <pc:docMk/>
            <pc:sldMk cId="3678659225" sldId="260"/>
            <ac:spMk id="28" creationId="{32FB622F-36E0-4112-EC77-67260E6D8755}"/>
          </ac:spMkLst>
        </pc:spChg>
        <pc:spChg chg="mod">
          <ac:chgData name="Giacomo Ferrarese" userId="S::10200879@polimi.it::e9bd8250-987a-48e4-92fa-f43f9b46eddd" providerId="AD" clId="Web-{EE0D80B4-7052-83D8-302C-C589B09F5540}" dt="2022-07-13T06:11:10.428" v="20" actId="1076"/>
          <ac:spMkLst>
            <pc:docMk/>
            <pc:sldMk cId="3678659225" sldId="260"/>
            <ac:spMk id="36" creationId="{1E89D21A-6B1C-D8F2-80CF-07FE3CA07621}"/>
          </ac:spMkLst>
        </pc:spChg>
        <pc:grpChg chg="mod">
          <ac:chgData name="Giacomo Ferrarese" userId="S::10200879@polimi.it::e9bd8250-987a-48e4-92fa-f43f9b46eddd" providerId="AD" clId="Web-{EE0D80B4-7052-83D8-302C-C589B09F5540}" dt="2022-07-13T06:10:55.412" v="18" actId="1076"/>
          <ac:grpSpMkLst>
            <pc:docMk/>
            <pc:sldMk cId="3678659225" sldId="260"/>
            <ac:grpSpMk id="23" creationId="{70623773-471A-8039-F856-F0958CE9D89F}"/>
          </ac:grpSpMkLst>
        </pc:grpChg>
        <pc:picChg chg="mod">
          <ac:chgData name="Giacomo Ferrarese" userId="S::10200879@polimi.it::e9bd8250-987a-48e4-92fa-f43f9b46eddd" providerId="AD" clId="Web-{EE0D80B4-7052-83D8-302C-C589B09F5540}" dt="2022-07-13T06:11:20.819" v="23" actId="1076"/>
          <ac:picMkLst>
            <pc:docMk/>
            <pc:sldMk cId="3678659225" sldId="260"/>
            <ac:picMk id="29" creationId="{6181E3EF-F109-7740-A68D-2E6EA90D6F80}"/>
          </ac:picMkLst>
        </pc:picChg>
        <pc:picChg chg="mod">
          <ac:chgData name="Giacomo Ferrarese" userId="S::10200879@polimi.it::e9bd8250-987a-48e4-92fa-f43f9b46eddd" providerId="AD" clId="Web-{EE0D80B4-7052-83D8-302C-C589B09F5540}" dt="2022-07-13T06:10:49.896" v="16" actId="1076"/>
          <ac:picMkLst>
            <pc:docMk/>
            <pc:sldMk cId="3678659225" sldId="260"/>
            <ac:picMk id="30" creationId="{F6CCF748-1978-6967-570C-DFFE80FF77C4}"/>
          </ac:picMkLst>
        </pc:picChg>
        <pc:picChg chg="mod">
          <ac:chgData name="Giacomo Ferrarese" userId="S::10200879@polimi.it::e9bd8250-987a-48e4-92fa-f43f9b46eddd" providerId="AD" clId="Web-{EE0D80B4-7052-83D8-302C-C589B09F5540}" dt="2022-07-13T06:11:10.522" v="21" actId="1076"/>
          <ac:picMkLst>
            <pc:docMk/>
            <pc:sldMk cId="3678659225" sldId="260"/>
            <ac:picMk id="40" creationId="{8AD047A9-C77F-C8EF-BD2E-7B9FCCCDE9C8}"/>
          </ac:picMkLst>
        </pc:picChg>
      </pc:sldChg>
      <pc:sldChg chg="addSp modSp">
        <pc:chgData name="Giacomo Ferrarese" userId="S::10200879@polimi.it::e9bd8250-987a-48e4-92fa-f43f9b46eddd" providerId="AD" clId="Web-{EE0D80B4-7052-83D8-302C-C589B09F5540}" dt="2022-07-13T06:20:05.166" v="76" actId="14100"/>
        <pc:sldMkLst>
          <pc:docMk/>
          <pc:sldMk cId="406164505" sldId="261"/>
        </pc:sldMkLst>
        <pc:spChg chg="add mod">
          <ac:chgData name="Giacomo Ferrarese" userId="S::10200879@polimi.it::e9bd8250-987a-48e4-92fa-f43f9b46eddd" providerId="AD" clId="Web-{EE0D80B4-7052-83D8-302C-C589B09F5540}" dt="2022-07-13T06:19:44.274" v="62" actId="20577"/>
          <ac:spMkLst>
            <pc:docMk/>
            <pc:sldMk cId="406164505" sldId="261"/>
            <ac:spMk id="3" creationId="{492C1744-F6D8-1097-6A5E-673AD1F67EF7}"/>
          </ac:spMkLst>
        </pc:spChg>
        <pc:spChg chg="add mod">
          <ac:chgData name="Giacomo Ferrarese" userId="S::10200879@polimi.it::e9bd8250-987a-48e4-92fa-f43f9b46eddd" providerId="AD" clId="Web-{EE0D80B4-7052-83D8-302C-C589B09F5540}" dt="2022-07-13T06:20:05.166" v="76" actId="14100"/>
          <ac:spMkLst>
            <pc:docMk/>
            <pc:sldMk cId="406164505" sldId="261"/>
            <ac:spMk id="4" creationId="{95A34C3C-5001-7856-96D7-ED56199C9907}"/>
          </ac:spMkLst>
        </pc:spChg>
        <pc:spChg chg="mod">
          <ac:chgData name="Giacomo Ferrarese" userId="S::10200879@polimi.it::e9bd8250-987a-48e4-92fa-f43f9b46eddd" providerId="AD" clId="Web-{EE0D80B4-7052-83D8-302C-C589B09F5540}" dt="2022-07-13T06:16:02.938" v="35" actId="1076"/>
          <ac:spMkLst>
            <pc:docMk/>
            <pc:sldMk cId="406164505" sldId="261"/>
            <ac:spMk id="13" creationId="{BB30B2BB-7988-8076-02F2-38AE15082CA2}"/>
          </ac:spMkLst>
        </pc:spChg>
        <pc:spChg chg="mod">
          <ac:chgData name="Giacomo Ferrarese" userId="S::10200879@polimi.it::e9bd8250-987a-48e4-92fa-f43f9b46eddd" providerId="AD" clId="Web-{EE0D80B4-7052-83D8-302C-C589B09F5540}" dt="2022-07-13T06:17:31.676" v="39" actId="1076"/>
          <ac:spMkLst>
            <pc:docMk/>
            <pc:sldMk cId="406164505" sldId="261"/>
            <ac:spMk id="16" creationId="{D49A3217-FCF7-9A5B-444F-32E7262BB997}"/>
          </ac:spMkLst>
        </pc:spChg>
        <pc:picChg chg="mod">
          <ac:chgData name="Giacomo Ferrarese" userId="S::10200879@polimi.it::e9bd8250-987a-48e4-92fa-f43f9b46eddd" providerId="AD" clId="Web-{EE0D80B4-7052-83D8-302C-C589B09F5540}" dt="2022-07-13T06:08:00.312" v="4" actId="1076"/>
          <ac:picMkLst>
            <pc:docMk/>
            <pc:sldMk cId="406164505" sldId="261"/>
            <ac:picMk id="12" creationId="{94E4C424-E35E-8714-BBA3-41A88C447000}"/>
          </ac:picMkLst>
        </pc:picChg>
        <pc:picChg chg="mod">
          <ac:chgData name="Giacomo Ferrarese" userId="S::10200879@polimi.it::e9bd8250-987a-48e4-92fa-f43f9b46eddd" providerId="AD" clId="Web-{EE0D80B4-7052-83D8-302C-C589B09F5540}" dt="2022-07-13T06:15:32.859" v="31" actId="1076"/>
          <ac:picMkLst>
            <pc:docMk/>
            <pc:sldMk cId="406164505" sldId="261"/>
            <ac:picMk id="14" creationId="{5EACFD22-773D-FB53-ED5E-99CD5EEB028D}"/>
          </ac:picMkLst>
        </pc:picChg>
      </pc:sldChg>
      <pc:sldChg chg="addSp modSp">
        <pc:chgData name="Giacomo Ferrarese" userId="S::10200879@polimi.it::e9bd8250-987a-48e4-92fa-f43f9b46eddd" providerId="AD" clId="Web-{EE0D80B4-7052-83D8-302C-C589B09F5540}" dt="2022-07-13T06:24:01.893" v="85" actId="1076"/>
        <pc:sldMkLst>
          <pc:docMk/>
          <pc:sldMk cId="4290811510" sldId="263"/>
        </pc:sldMkLst>
        <pc:spChg chg="add mod">
          <ac:chgData name="Giacomo Ferrarese" userId="S::10200879@polimi.it::e9bd8250-987a-48e4-92fa-f43f9b46eddd" providerId="AD" clId="Web-{EE0D80B4-7052-83D8-302C-C589B09F5540}" dt="2022-07-13T06:24:01.893" v="85" actId="1076"/>
          <ac:spMkLst>
            <pc:docMk/>
            <pc:sldMk cId="4290811510" sldId="263"/>
            <ac:spMk id="4" creationId="{DE1979FE-38F3-FF5C-81EE-72A70F96DFAB}"/>
          </ac:spMkLst>
        </pc:spChg>
      </pc:sldChg>
      <pc:sldChg chg="modSp">
        <pc:chgData name="Giacomo Ferrarese" userId="S::10200879@polimi.it::e9bd8250-987a-48e4-92fa-f43f9b46eddd" providerId="AD" clId="Web-{EE0D80B4-7052-83D8-302C-C589B09F5540}" dt="2022-07-13T06:28:20.605" v="101"/>
        <pc:sldMkLst>
          <pc:docMk/>
          <pc:sldMk cId="99576060" sldId="266"/>
        </pc:sldMkLst>
        <pc:spChg chg="mod">
          <ac:chgData name="Giacomo Ferrarese" userId="S::10200879@polimi.it::e9bd8250-987a-48e4-92fa-f43f9b46eddd" providerId="AD" clId="Web-{EE0D80B4-7052-83D8-302C-C589B09F5540}" dt="2022-07-13T06:27:36.791" v="97" actId="1076"/>
          <ac:spMkLst>
            <pc:docMk/>
            <pc:sldMk cId="99576060" sldId="266"/>
            <ac:spMk id="27" creationId="{9EF2E1D4-6917-3667-0A24-570C9C3DBD53}"/>
          </ac:spMkLst>
        </pc:spChg>
        <pc:spChg chg="mod">
          <ac:chgData name="Giacomo Ferrarese" userId="S::10200879@polimi.it::e9bd8250-987a-48e4-92fa-f43f9b46eddd" providerId="AD" clId="Web-{EE0D80B4-7052-83D8-302C-C589B09F5540}" dt="2022-07-13T06:27:34.291" v="96" actId="1076"/>
          <ac:spMkLst>
            <pc:docMk/>
            <pc:sldMk cId="99576060" sldId="266"/>
            <ac:spMk id="28" creationId="{00000000-0000-0000-0000-000000000000}"/>
          </ac:spMkLst>
        </pc:spChg>
        <pc:graphicFrameChg chg="modGraphic">
          <ac:chgData name="Giacomo Ferrarese" userId="S::10200879@polimi.it::e9bd8250-987a-48e4-92fa-f43f9b46eddd" providerId="AD" clId="Web-{EE0D80B4-7052-83D8-302C-C589B09F5540}" dt="2022-07-13T06:28:20.605" v="101"/>
          <ac:graphicFrameMkLst>
            <pc:docMk/>
            <pc:sldMk cId="99576060" sldId="266"/>
            <ac:graphicFrameMk id="3" creationId="{00000000-0000-0000-0000-000000000000}"/>
          </ac:graphicFrameMkLst>
        </pc:graphicFrameChg>
      </pc:sldChg>
    </pc:docChg>
  </pc:docChgLst>
  <pc:docChgLst>
    <pc:chgData name="Giacomo Ferrarese" userId="S::10200879@polimi.it::e9bd8250-987a-48e4-92fa-f43f9b46eddd" providerId="AD" clId="Web-{B31F93E3-E45C-2EB5-F1C9-27BD64F13DB0}"/>
    <pc:docChg chg="modSld">
      <pc:chgData name="Giacomo Ferrarese" userId="S::10200879@polimi.it::e9bd8250-987a-48e4-92fa-f43f9b46eddd" providerId="AD" clId="Web-{B31F93E3-E45C-2EB5-F1C9-27BD64F13DB0}" dt="2022-07-13T13:06:45.961" v="90" actId="20577"/>
      <pc:docMkLst>
        <pc:docMk/>
      </pc:docMkLst>
      <pc:sldChg chg="modSp">
        <pc:chgData name="Giacomo Ferrarese" userId="S::10200879@polimi.it::e9bd8250-987a-48e4-92fa-f43f9b46eddd" providerId="AD" clId="Web-{B31F93E3-E45C-2EB5-F1C9-27BD64F13DB0}" dt="2022-07-13T13:06:45.961" v="90" actId="20577"/>
        <pc:sldMkLst>
          <pc:docMk/>
          <pc:sldMk cId="2316351515" sldId="257"/>
        </pc:sldMkLst>
        <pc:spChg chg="mod">
          <ac:chgData name="Giacomo Ferrarese" userId="S::10200879@polimi.it::e9bd8250-987a-48e4-92fa-f43f9b46eddd" providerId="AD" clId="Web-{B31F93E3-E45C-2EB5-F1C9-27BD64F13DB0}" dt="2022-07-13T13:06:45.961" v="90" actId="20577"/>
          <ac:spMkLst>
            <pc:docMk/>
            <pc:sldMk cId="2316351515" sldId="257"/>
            <ac:spMk id="10" creationId="{4AE84A36-A027-E038-BD49-08EFC13EB196}"/>
          </ac:spMkLst>
        </pc:spChg>
      </pc:sldChg>
      <pc:sldChg chg="modSp">
        <pc:chgData name="Giacomo Ferrarese" userId="S::10200879@polimi.it::e9bd8250-987a-48e4-92fa-f43f9b46eddd" providerId="AD" clId="Web-{B31F93E3-E45C-2EB5-F1C9-27BD64F13DB0}" dt="2022-07-13T13:04:00.873" v="44" actId="14100"/>
        <pc:sldMkLst>
          <pc:docMk/>
          <pc:sldMk cId="4290811510" sldId="263"/>
        </pc:sldMkLst>
        <pc:grpChg chg="mod">
          <ac:chgData name="Giacomo Ferrarese" userId="S::10200879@polimi.it::e9bd8250-987a-48e4-92fa-f43f9b46eddd" providerId="AD" clId="Web-{B31F93E3-E45C-2EB5-F1C9-27BD64F13DB0}" dt="2022-07-13T13:04:00.873" v="44" actId="14100"/>
          <ac:grpSpMkLst>
            <pc:docMk/>
            <pc:sldMk cId="4290811510" sldId="263"/>
            <ac:grpSpMk id="7" creationId="{00000000-0000-0000-0000-000000000000}"/>
          </ac:grpSpMkLst>
        </pc:grpChg>
      </pc:sldChg>
      <pc:sldChg chg="modSp">
        <pc:chgData name="Giacomo Ferrarese" userId="S::10200879@polimi.it::e9bd8250-987a-48e4-92fa-f43f9b46eddd" providerId="AD" clId="Web-{B31F93E3-E45C-2EB5-F1C9-27BD64F13DB0}" dt="2022-07-13T13:04:34.704" v="62"/>
        <pc:sldMkLst>
          <pc:docMk/>
          <pc:sldMk cId="99576060" sldId="266"/>
        </pc:sldMkLst>
        <pc:spChg chg="mod">
          <ac:chgData name="Giacomo Ferrarese" userId="S::10200879@polimi.it::e9bd8250-987a-48e4-92fa-f43f9b46eddd" providerId="AD" clId="Web-{B31F93E3-E45C-2EB5-F1C9-27BD64F13DB0}" dt="2022-07-13T13:03:33.591" v="43" actId="1076"/>
          <ac:spMkLst>
            <pc:docMk/>
            <pc:sldMk cId="99576060" sldId="266"/>
            <ac:spMk id="27" creationId="{9EF2E1D4-6917-3667-0A24-570C9C3DBD53}"/>
          </ac:spMkLst>
        </pc:spChg>
        <pc:spChg chg="mod">
          <ac:chgData name="Giacomo Ferrarese" userId="S::10200879@polimi.it::e9bd8250-987a-48e4-92fa-f43f9b46eddd" providerId="AD" clId="Web-{B31F93E3-E45C-2EB5-F1C9-27BD64F13DB0}" dt="2022-07-13T13:02:43.884" v="17" actId="1076"/>
          <ac:spMkLst>
            <pc:docMk/>
            <pc:sldMk cId="99576060" sldId="266"/>
            <ac:spMk id="28" creationId="{00000000-0000-0000-0000-000000000000}"/>
          </ac:spMkLst>
        </pc:spChg>
        <pc:graphicFrameChg chg="mod modGraphic">
          <ac:chgData name="Giacomo Ferrarese" userId="S::10200879@polimi.it::e9bd8250-987a-48e4-92fa-f43f9b46eddd" providerId="AD" clId="Web-{B31F93E3-E45C-2EB5-F1C9-27BD64F13DB0}" dt="2022-07-13T13:04:34.704" v="62"/>
          <ac:graphicFrameMkLst>
            <pc:docMk/>
            <pc:sldMk cId="99576060" sldId="266"/>
            <ac:graphicFrameMk id="3" creationId="{00000000-0000-0000-0000-000000000000}"/>
          </ac:graphicFrameMkLst>
        </pc:graphicFrameChg>
        <pc:picChg chg="mod modCrop">
          <ac:chgData name="Giacomo Ferrarese" userId="S::10200879@polimi.it::e9bd8250-987a-48e4-92fa-f43f9b46eddd" providerId="AD" clId="Web-{B31F93E3-E45C-2EB5-F1C9-27BD64F13DB0}" dt="2022-07-13T13:02:38.978" v="14" actId="1076"/>
          <ac:picMkLst>
            <pc:docMk/>
            <pc:sldMk cId="99576060" sldId="266"/>
            <ac:picMk id="11" creationId="{00000000-0000-0000-0000-000000000000}"/>
          </ac:picMkLst>
        </pc:picChg>
        <pc:cxnChg chg="mod">
          <ac:chgData name="Giacomo Ferrarese" userId="S::10200879@polimi.it::e9bd8250-987a-48e4-92fa-f43f9b46eddd" providerId="AD" clId="Web-{B31F93E3-E45C-2EB5-F1C9-27BD64F13DB0}" dt="2022-07-13T13:02:39.041" v="15" actId="1076"/>
          <ac:cxnSpMkLst>
            <pc:docMk/>
            <pc:sldMk cId="99576060" sldId="266"/>
            <ac:cxnSpMk id="10" creationId="{00000000-0000-0000-0000-000000000000}"/>
          </ac:cxnSpMkLst>
        </pc:cxnChg>
      </pc:sldChg>
    </pc:docChg>
  </pc:docChgLst>
  <pc:docChgLst>
    <pc:chgData name="Giacomo Ferrarese" userId="S::10200879@polimi.it::e9bd8250-987a-48e4-92fa-f43f9b46eddd" providerId="AD" clId="Web-{4254206F-9EDF-6747-7AEA-912115222E78}"/>
    <pc:docChg chg="modSld">
      <pc:chgData name="Giacomo Ferrarese" userId="S::10200879@polimi.it::e9bd8250-987a-48e4-92fa-f43f9b46eddd" providerId="AD" clId="Web-{4254206F-9EDF-6747-7AEA-912115222E78}" dt="2022-07-13T13:00:00.567" v="47" actId="1076"/>
      <pc:docMkLst>
        <pc:docMk/>
      </pc:docMkLst>
      <pc:sldChg chg="delSp modSp">
        <pc:chgData name="Giacomo Ferrarese" userId="S::10200879@polimi.it::e9bd8250-987a-48e4-92fa-f43f9b46eddd" providerId="AD" clId="Web-{4254206F-9EDF-6747-7AEA-912115222E78}" dt="2022-07-13T12:58:36.751" v="38" actId="20577"/>
        <pc:sldMkLst>
          <pc:docMk/>
          <pc:sldMk cId="3573599224" sldId="259"/>
        </pc:sldMkLst>
        <pc:spChg chg="mod">
          <ac:chgData name="Giacomo Ferrarese" userId="S::10200879@polimi.it::e9bd8250-987a-48e4-92fa-f43f9b46eddd" providerId="AD" clId="Web-{4254206F-9EDF-6747-7AEA-912115222E78}" dt="2022-07-13T12:58:36.751" v="38" actId="20577"/>
          <ac:spMkLst>
            <pc:docMk/>
            <pc:sldMk cId="3573599224" sldId="259"/>
            <ac:spMk id="20" creationId="{6D74FDA9-74EA-31A2-CE1F-A7F2ECCC6367}"/>
          </ac:spMkLst>
        </pc:spChg>
        <pc:spChg chg="del">
          <ac:chgData name="Giacomo Ferrarese" userId="S::10200879@polimi.it::e9bd8250-987a-48e4-92fa-f43f9b46eddd" providerId="AD" clId="Web-{4254206F-9EDF-6747-7AEA-912115222E78}" dt="2022-07-13T12:57:53.109" v="0"/>
          <ac:spMkLst>
            <pc:docMk/>
            <pc:sldMk cId="3573599224" sldId="259"/>
            <ac:spMk id="21" creationId="{6D74FDA9-74EA-31A2-CE1F-A7F2ECCC6367}"/>
          </ac:spMkLst>
        </pc:spChg>
      </pc:sldChg>
      <pc:sldChg chg="modSp">
        <pc:chgData name="Giacomo Ferrarese" userId="S::10200879@polimi.it::e9bd8250-987a-48e4-92fa-f43f9b46eddd" providerId="AD" clId="Web-{4254206F-9EDF-6747-7AEA-912115222E78}" dt="2022-07-13T12:59:22.222" v="41" actId="20577"/>
        <pc:sldMkLst>
          <pc:docMk/>
          <pc:sldMk cId="2300841302" sldId="262"/>
        </pc:sldMkLst>
        <pc:spChg chg="mod">
          <ac:chgData name="Giacomo Ferrarese" userId="S::10200879@polimi.it::e9bd8250-987a-48e4-92fa-f43f9b46eddd" providerId="AD" clId="Web-{4254206F-9EDF-6747-7AEA-912115222E78}" dt="2022-07-13T12:59:22.222" v="41" actId="20577"/>
          <ac:spMkLst>
            <pc:docMk/>
            <pc:sldMk cId="2300841302" sldId="262"/>
            <ac:spMk id="15" creationId="{17F2181B-9D56-02F6-3209-C276F30FF7C6}"/>
          </ac:spMkLst>
        </pc:spChg>
      </pc:sldChg>
      <pc:sldChg chg="modSp">
        <pc:chgData name="Giacomo Ferrarese" userId="S::10200879@polimi.it::e9bd8250-987a-48e4-92fa-f43f9b46eddd" providerId="AD" clId="Web-{4254206F-9EDF-6747-7AEA-912115222E78}" dt="2022-07-13T13:00:00.567" v="47" actId="1076"/>
        <pc:sldMkLst>
          <pc:docMk/>
          <pc:sldMk cId="99576060" sldId="266"/>
        </pc:sldMkLst>
        <pc:picChg chg="mod">
          <ac:chgData name="Giacomo Ferrarese" userId="S::10200879@polimi.it::e9bd8250-987a-48e4-92fa-f43f9b46eddd" providerId="AD" clId="Web-{4254206F-9EDF-6747-7AEA-912115222E78}" dt="2022-07-13T13:00:00.520" v="46" actId="1076"/>
          <ac:picMkLst>
            <pc:docMk/>
            <pc:sldMk cId="99576060" sldId="266"/>
            <ac:picMk id="11" creationId="{00000000-0000-0000-0000-000000000000}"/>
          </ac:picMkLst>
        </pc:picChg>
        <pc:cxnChg chg="mod">
          <ac:chgData name="Giacomo Ferrarese" userId="S::10200879@polimi.it::e9bd8250-987a-48e4-92fa-f43f9b46eddd" providerId="AD" clId="Web-{4254206F-9EDF-6747-7AEA-912115222E78}" dt="2022-07-13T13:00:00.567" v="47" actId="1076"/>
          <ac:cxnSpMkLst>
            <pc:docMk/>
            <pc:sldMk cId="99576060" sldId="266"/>
            <ac:cxnSpMk id="10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EAF40-94C6-4AE1-8557-5E5A60510F1F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023A2-0626-4760-A8B9-92CA0B8854F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6264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87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023A2-0626-4760-A8B9-92CA0B8854F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3479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81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750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21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76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718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95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088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92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D023A2-0626-4760-A8B9-92CA0B8854F7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58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023A2-0626-4760-A8B9-92CA0B8854F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98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98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232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877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19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01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489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645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83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834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55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821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08DC1-78EA-49AC-BD4B-9A0B601559D1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A2533-8626-479B-8A1A-0586C6257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20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1573062X.2016.1175483" TargetMode="External"/><Relationship Id="rId3" Type="http://schemas.openxmlformats.org/officeDocument/2006/relationships/image" Target="../media/image21.jpg"/><Relationship Id="rId7" Type="http://schemas.openxmlformats.org/officeDocument/2006/relationships/hyperlink" Target="mailto:stefano.malavasi@polimi.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umberto.fratino@poliba.it" TargetMode="External"/><Relationship Id="rId5" Type="http://schemas.openxmlformats.org/officeDocument/2006/relationships/hyperlink" Target="mailto:alessandro.pagano@ba.irsa.cnr.it" TargetMode="External"/><Relationship Id="rId4" Type="http://schemas.openxmlformats.org/officeDocument/2006/relationships/hyperlink" Target="mailto:giacomo.ferrarese@polimi.i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jpe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230285" y="1365315"/>
            <a:ext cx="102080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rgbClr val="1F4C77"/>
                </a:solidFill>
              </a:rPr>
              <a:t>ON THE POTENTIAL OF A SMART CONTROL VALVE SYSTEM </a:t>
            </a:r>
          </a:p>
          <a:p>
            <a:pPr algn="ctr"/>
            <a:r>
              <a:rPr lang="en-US" sz="3000" b="1" dirty="0">
                <a:solidFill>
                  <a:srgbClr val="1F4C77"/>
                </a:solidFill>
              </a:rPr>
              <a:t>FOR IRRIGATION WATER NETWORK MANAGEMENT</a:t>
            </a:r>
            <a:endParaRPr lang="it-IT" sz="3000" b="1" dirty="0">
              <a:solidFill>
                <a:srgbClr val="1F4C77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980387" y="2642350"/>
            <a:ext cx="1023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1F4C77"/>
                </a:solidFill>
              </a:rPr>
              <a:t>Ferrarese G</a:t>
            </a:r>
            <a:r>
              <a:rPr lang="it-IT" i="1" baseline="30000" dirty="0">
                <a:solidFill>
                  <a:srgbClr val="1F4C77"/>
                </a:solidFill>
              </a:rPr>
              <a:t>.1</a:t>
            </a:r>
            <a:r>
              <a:rPr lang="it-IT" i="1" dirty="0">
                <a:solidFill>
                  <a:srgbClr val="1F4C77"/>
                </a:solidFill>
              </a:rPr>
              <a:t>, Pagano A.</a:t>
            </a:r>
            <a:r>
              <a:rPr lang="it-IT" i="1" baseline="30000" dirty="0">
                <a:solidFill>
                  <a:srgbClr val="1F4C77"/>
                </a:solidFill>
              </a:rPr>
              <a:t>2</a:t>
            </a:r>
            <a:r>
              <a:rPr lang="it-IT" i="1" dirty="0">
                <a:solidFill>
                  <a:srgbClr val="1F4C77"/>
                </a:solidFill>
              </a:rPr>
              <a:t>, Fratino U.</a:t>
            </a:r>
            <a:r>
              <a:rPr lang="it-IT" i="1" baseline="30000" dirty="0">
                <a:solidFill>
                  <a:srgbClr val="1F4C77"/>
                </a:solidFill>
              </a:rPr>
              <a:t>3</a:t>
            </a:r>
            <a:r>
              <a:rPr lang="it-IT" i="1" dirty="0">
                <a:solidFill>
                  <a:srgbClr val="1F4C77"/>
                </a:solidFill>
              </a:rPr>
              <a:t>, Malavasi S.</a:t>
            </a:r>
            <a:r>
              <a:rPr lang="it-IT" i="1" baseline="30000" dirty="0">
                <a:solidFill>
                  <a:srgbClr val="1F4C77"/>
                </a:solidFill>
              </a:rPr>
              <a:t>1</a:t>
            </a:r>
            <a:r>
              <a:rPr lang="it-IT" i="1" dirty="0">
                <a:solidFill>
                  <a:srgbClr val="1F4C77"/>
                </a:solidFill>
              </a:rPr>
              <a:t> </a:t>
            </a:r>
            <a:endParaRPr lang="en-US" i="1" baseline="30000" dirty="0">
              <a:solidFill>
                <a:srgbClr val="1F4C77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4443168" y="3164014"/>
            <a:ext cx="6096000" cy="20576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baseline="30000" dirty="0">
                <a:solidFill>
                  <a:srgbClr val="1F4C77"/>
                </a:solidFill>
              </a:rPr>
              <a:t>1</a:t>
            </a:r>
            <a:r>
              <a:rPr lang="en-US" b="1" dirty="0">
                <a:solidFill>
                  <a:srgbClr val="1F4C77"/>
                </a:solidFill>
              </a:rPr>
              <a:t>Politecnico di Milano, DICA (Italy)</a:t>
            </a:r>
          </a:p>
          <a:p>
            <a:pPr>
              <a:lnSpc>
                <a:spcPct val="250000"/>
              </a:lnSpc>
            </a:pPr>
            <a:r>
              <a:rPr lang="en-US" b="1" baseline="30000" dirty="0">
                <a:solidFill>
                  <a:srgbClr val="1F4C77"/>
                </a:solidFill>
              </a:rPr>
              <a:t>2</a:t>
            </a:r>
            <a:r>
              <a:rPr lang="en-US" b="1" dirty="0">
                <a:solidFill>
                  <a:srgbClr val="1F4C77"/>
                </a:solidFill>
              </a:rPr>
              <a:t>IRSA-CNR , Bari (Italy)</a:t>
            </a:r>
          </a:p>
          <a:p>
            <a:pPr>
              <a:lnSpc>
                <a:spcPct val="250000"/>
              </a:lnSpc>
            </a:pPr>
            <a:r>
              <a:rPr lang="en-US" b="1" baseline="30000" dirty="0">
                <a:solidFill>
                  <a:srgbClr val="1F4C77"/>
                </a:solidFill>
              </a:rPr>
              <a:t>3</a:t>
            </a:r>
            <a:r>
              <a:rPr lang="en-US" b="1" dirty="0">
                <a:solidFill>
                  <a:srgbClr val="1F4C77"/>
                </a:solidFill>
              </a:rPr>
              <a:t>Politecnico di Bari, </a:t>
            </a:r>
            <a:r>
              <a:rPr lang="en-US" b="1" dirty="0" err="1">
                <a:solidFill>
                  <a:srgbClr val="1F4C77"/>
                </a:solidFill>
              </a:rPr>
              <a:t>DICATECh</a:t>
            </a:r>
            <a:r>
              <a:rPr lang="en-US" b="1" dirty="0">
                <a:solidFill>
                  <a:srgbClr val="1F4C77"/>
                </a:solidFill>
              </a:rPr>
              <a:t> (Italy)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5917" b="33341"/>
          <a:stretch/>
        </p:blipFill>
        <p:spPr>
          <a:xfrm>
            <a:off x="3290116" y="3273054"/>
            <a:ext cx="1032503" cy="6688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59" y="3941882"/>
            <a:ext cx="606260" cy="713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359" y="4694961"/>
            <a:ext cx="628996" cy="6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6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fld id="{AAFA2533-8626-479B-8A1A-0586C6257A22}" type="slidenum">
              <a:rPr lang="it-IT" smtClean="0">
                <a:solidFill>
                  <a:srgbClr val="1F4C77"/>
                </a:solidFill>
              </a:rPr>
              <a:t>10</a:t>
            </a:fld>
            <a:endParaRPr lang="it-IT" dirty="0">
              <a:solidFill>
                <a:srgbClr val="1F4C77"/>
              </a:solidFill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srgbClr val="1F4C77"/>
                  </a:solidFill>
                </a:rPr>
                <a:t>5</a:t>
              </a:r>
              <a:r>
                <a:rPr lang="en-US" sz="1300" b="1" baseline="30000" dirty="0">
                  <a:solidFill>
                    <a:srgbClr val="1F4C77"/>
                  </a:solidFill>
                </a:rPr>
                <a:t>th</a:t>
              </a:r>
              <a:r>
                <a:rPr lang="en-US" sz="1300" b="1" dirty="0">
                  <a:solidFill>
                    <a:srgbClr val="1F4C77"/>
                  </a:solidFill>
                </a:rPr>
                <a:t> </a:t>
              </a:r>
              <a:r>
                <a:rPr lang="en-US" sz="1300" b="1" dirty="0">
                  <a:solidFill>
                    <a:srgbClr val="FF0000"/>
                  </a:solidFill>
                </a:rPr>
                <a:t>I</a:t>
              </a:r>
              <a:r>
                <a:rPr lang="en-US" sz="1300" b="1" dirty="0">
                  <a:solidFill>
                    <a:srgbClr val="1F4C77"/>
                  </a:solidFill>
                </a:rPr>
                <a:t>nternational </a:t>
              </a:r>
              <a:r>
                <a:rPr lang="en-US" sz="1300" b="1" dirty="0">
                  <a:solidFill>
                    <a:srgbClr val="92D050"/>
                  </a:solidFill>
                </a:rPr>
                <a:t>C</a:t>
              </a:r>
              <a:r>
                <a:rPr lang="en-US" sz="1300" b="1" dirty="0">
                  <a:solidFill>
                    <a:srgbClr val="1F4C77"/>
                  </a:solidFill>
                </a:rPr>
                <a:t>onference </a:t>
              </a:r>
              <a:r>
                <a:rPr lang="en-US" sz="1300" b="1" dirty="0" err="1">
                  <a:solidFill>
                    <a:srgbClr val="00B0F0"/>
                  </a:solidFill>
                </a:rPr>
                <a:t>E</a:t>
              </a:r>
              <a:r>
                <a:rPr lang="en-US" sz="1300" b="1" dirty="0" err="1">
                  <a:solidFill>
                    <a:srgbClr val="1F4C77"/>
                  </a:solidFill>
                </a:rPr>
                <a:t>WaS</a:t>
              </a:r>
              <a:endParaRPr lang="en-US" sz="1300" b="1" dirty="0">
                <a:solidFill>
                  <a:srgbClr val="1F4C77"/>
                </a:solidFill>
              </a:endParaRPr>
            </a:p>
            <a:p>
              <a:r>
                <a:rPr lang="en-US" sz="1100" dirty="0">
                  <a:solidFill>
                    <a:srgbClr val="1F4C77"/>
                  </a:solidFill>
                </a:rPr>
                <a:t>12-15 July 2022 </a:t>
              </a:r>
            </a:p>
            <a:p>
              <a:r>
                <a:rPr lang="en-US" sz="1100" dirty="0">
                  <a:solidFill>
                    <a:srgbClr val="1F4C77"/>
                  </a:solidFill>
                </a:rPr>
                <a:t>“Centro </a:t>
              </a:r>
              <a:r>
                <a:rPr lang="en-US" sz="1100" dirty="0" err="1">
                  <a:solidFill>
                    <a:srgbClr val="1F4C77"/>
                  </a:solidFill>
                </a:rPr>
                <a:t>Congressi</a:t>
              </a:r>
              <a:r>
                <a:rPr lang="en-US" sz="1100" dirty="0">
                  <a:solidFill>
                    <a:srgbClr val="1F4C77"/>
                  </a:solidFill>
                </a:rPr>
                <a:t>” University of Naples Federico II</a:t>
              </a:r>
              <a:endParaRPr lang="it-IT" sz="1100" dirty="0">
                <a:solidFill>
                  <a:srgbClr val="1F4C77"/>
                </a:solidFill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9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133811" y="579403"/>
            <a:ext cx="455182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Conclusions and way forward</a:t>
            </a:r>
            <a:endParaRPr lang="es-ES" sz="2800" b="1" dirty="0"/>
          </a:p>
        </p:txBody>
      </p:sp>
      <p:sp>
        <p:nvSpPr>
          <p:cNvPr id="10" name="CasellaDiTesto 5">
            <a:extLst>
              <a:ext uri="{FF2B5EF4-FFF2-40B4-BE49-F238E27FC236}">
                <a16:creationId xmlns:a16="http://schemas.microsoft.com/office/drawing/2014/main" id="{4AE84A36-A027-E038-BD49-08EFC13EB196}"/>
              </a:ext>
            </a:extLst>
          </p:cNvPr>
          <p:cNvSpPr txBox="1"/>
          <p:nvPr/>
        </p:nvSpPr>
        <p:spPr>
          <a:xfrm>
            <a:off x="345272" y="1191635"/>
            <a:ext cx="11697346" cy="44012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The proposed methodological approach guarantees a </a:t>
            </a:r>
            <a:r>
              <a:rPr lang="en-US" sz="2000" dirty="0">
                <a:ea typeface="Times New Roman" panose="02020603050405020304" pitchFamily="18" charset="0"/>
              </a:rPr>
              <a:t>straightforward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identification of potential failure conditions and critical combinations of hydrants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The technological solution proposed (GVS) can </a:t>
            </a:r>
            <a:r>
              <a:rPr lang="en-US" sz="2000" dirty="0">
                <a:ea typeface="Times New Roman" panose="02020603050405020304" pitchFamily="18" charset="0"/>
              </a:rPr>
              <a:t>implement the management rules proposed thanks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to the additional functionalities of GVS</a:t>
            </a:r>
            <a:endParaRPr lang="en-US" sz="2000" dirty="0">
              <a:effectLst/>
              <a:ea typeface="Times New Roman" panose="02020603050405020304" pitchFamily="18" charset="0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ea typeface="Times New Roman" panose="02020603050405020304" pitchFamily="18" charset="0"/>
              </a:rPr>
              <a:t>The introduction of adaptive rules based on inlet pressure reduces the number of combinations prevented by the rule keeping effectiveness of the approach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The GVS is energetically sustainable </a:t>
            </a:r>
            <a:r>
              <a:rPr lang="en-US" sz="2000" dirty="0">
                <a:ea typeface="Times New Roman" panose="02020603050405020304" pitchFamily="18" charset="0"/>
              </a:rPr>
              <a:t> </a:t>
            </a:r>
            <a:endParaRPr lang="en-US" sz="2000" dirty="0">
              <a:effectLst/>
              <a:ea typeface="Times New Roman" panose="02020603050405020304" pitchFamily="18" charset="0"/>
              <a:cs typeface="Calibri"/>
            </a:endParaRPr>
          </a:p>
          <a:p>
            <a:pPr marL="806450" indent="-273050">
              <a:buFont typeface="Wingdings" panose="05000000000000000000" pitchFamily="2" charset="2"/>
              <a:buChar char="§"/>
            </a:pPr>
            <a:endParaRPr lang="en-US" sz="2000" dirty="0">
              <a:ea typeface="Times New Roman" panose="02020603050405020304" pitchFamily="18" charset="0"/>
            </a:endParaRPr>
          </a:p>
          <a:p>
            <a:pPr marL="806450" indent="-273050"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</a:rPr>
              <a:t>Improve the design of GVS considering the specificities of the application</a:t>
            </a:r>
          </a:p>
          <a:p>
            <a:pPr marL="806450" indent="-273050">
              <a:buFont typeface="Wingdings" panose="05000000000000000000" pitchFamily="2" charset="2"/>
              <a:buChar char="Ø"/>
            </a:pPr>
            <a:endParaRPr lang="en-US" sz="2000" dirty="0">
              <a:ea typeface="Times New Roman" panose="02020603050405020304" pitchFamily="18" charset="0"/>
            </a:endParaRPr>
          </a:p>
          <a:p>
            <a:pPr marL="806450" indent="-273050">
              <a:buFont typeface="Wingdings" panose="05000000000000000000" pitchFamily="2" charset="2"/>
              <a:buChar char="Ø"/>
            </a:pPr>
            <a:r>
              <a:rPr lang="en-US" sz="2000" dirty="0">
                <a:ea typeface="Times New Roman" panose="02020603050405020304" pitchFamily="18" charset="0"/>
              </a:rPr>
              <a:t>Application of the methodology to more complex networks</a:t>
            </a:r>
          </a:p>
        </p:txBody>
      </p:sp>
      <p:sp>
        <p:nvSpPr>
          <p:cNvPr id="11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1F4C77"/>
                </a:solidFill>
              </a:rPr>
              <a:t>Ferrarese G.</a:t>
            </a:r>
            <a:r>
              <a:rPr lang="it-IT" sz="1400" i="1" baseline="30000" dirty="0">
                <a:solidFill>
                  <a:srgbClr val="1F4C77"/>
                </a:solidFill>
              </a:rPr>
              <a:t>.</a:t>
            </a:r>
            <a:r>
              <a:rPr lang="it-IT" sz="1400" i="1" dirty="0">
                <a:solidFill>
                  <a:srgbClr val="1F4C77"/>
                </a:solidFill>
              </a:rPr>
              <a:t>, Pagano A., Fratino U., Malavasi S. 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- </a:t>
            </a:r>
            <a:r>
              <a:rPr lang="en-US" sz="1400" b="1" dirty="0">
                <a:solidFill>
                  <a:srgbClr val="1F4C77"/>
                </a:solidFill>
              </a:rPr>
              <a:t>ON THE POTENTIAL OF A SMART CONTROL VALVE SYSTEM FOR IRRIGATION WATER NETWORK MANAGEMENT</a:t>
            </a:r>
          </a:p>
        </p:txBody>
      </p:sp>
    </p:spTree>
    <p:extLst>
      <p:ext uri="{BB962C8B-B14F-4D97-AF65-F5344CB8AC3E}">
        <p14:creationId xmlns:p14="http://schemas.microsoft.com/office/powerpoint/2010/main" val="231635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316384" y="1674270"/>
            <a:ext cx="337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 err="1">
                <a:solidFill>
                  <a:srgbClr val="1F4C77"/>
                </a:solidFill>
              </a:rPr>
              <a:t>Thank</a:t>
            </a:r>
            <a:r>
              <a:rPr lang="it-IT" sz="4400" b="1" dirty="0">
                <a:solidFill>
                  <a:srgbClr val="1F4C77"/>
                </a:solidFill>
              </a:rPr>
              <a:t> </a:t>
            </a:r>
            <a:r>
              <a:rPr lang="it-IT" sz="4400" b="1" dirty="0" err="1">
                <a:solidFill>
                  <a:srgbClr val="1F4C77"/>
                </a:solidFill>
              </a:rPr>
              <a:t>you</a:t>
            </a:r>
            <a:r>
              <a:rPr lang="it-IT" sz="4400" b="1" dirty="0">
                <a:solidFill>
                  <a:srgbClr val="1F4C77"/>
                </a:solidFill>
              </a:rPr>
              <a:t>!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316384" y="2443711"/>
            <a:ext cx="3378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solidFill>
                  <a:srgbClr val="1F4C77"/>
                </a:solidFill>
                <a:hlinkClick r:id="rId4"/>
              </a:rPr>
              <a:t>giacomo.ferrarese@polimi.it</a:t>
            </a:r>
            <a:endParaRPr lang="it-IT" i="1" dirty="0">
              <a:solidFill>
                <a:srgbClr val="1F4C77"/>
              </a:solidFill>
            </a:endParaRPr>
          </a:p>
          <a:p>
            <a:pPr algn="ctr"/>
            <a:r>
              <a:rPr lang="it-IT" i="1" u="sng" dirty="0">
                <a:hlinkClick r:id="rId5"/>
              </a:rPr>
              <a:t>alessandro.pagano@ba.irsa.cnr.it</a:t>
            </a:r>
            <a:endParaRPr lang="it-IT" i="1" u="sng" dirty="0"/>
          </a:p>
          <a:p>
            <a:pPr algn="ctr"/>
            <a:r>
              <a:rPr lang="it-IT" i="1" u="sng" dirty="0">
                <a:hlinkClick r:id="rId6"/>
              </a:rPr>
              <a:t>umberto.fratino@poliba.it</a:t>
            </a:r>
            <a:endParaRPr lang="it-IT" i="1" u="sng" dirty="0"/>
          </a:p>
          <a:p>
            <a:pPr algn="ctr"/>
            <a:r>
              <a:rPr lang="it-IT" i="1" u="sng" dirty="0">
                <a:hlinkClick r:id="rId7"/>
              </a:rPr>
              <a:t>stefano.malavasi@polimi.it</a:t>
            </a:r>
            <a:endParaRPr lang="it-IT" i="1" dirty="0">
              <a:solidFill>
                <a:srgbClr val="1F4C7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87A3F-509A-16FF-71EE-C5AF4D747050}"/>
              </a:ext>
            </a:extLst>
          </p:cNvPr>
          <p:cNvSpPr txBox="1"/>
          <p:nvPr/>
        </p:nvSpPr>
        <p:spPr>
          <a:xfrm>
            <a:off x="359561" y="4789118"/>
            <a:ext cx="1131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Montserrat" panose="00000500000000000000" pitchFamily="2" charset="0"/>
              </a:rPr>
              <a:t>Malavasi S, Rossi MMA, Ferrarese G (2016) GreenValve: hydrodynamics and applications of the control valve for energy harvesting. Urban Water J 15:200–209. </a:t>
            </a:r>
            <a:r>
              <a:rPr lang="it-IT" sz="1200" dirty="0">
                <a:latin typeface="Montserrat" panose="00000500000000000000" pitchFamily="2" charset="0"/>
                <a:hlinkClick r:id="rId8"/>
              </a:rPr>
              <a:t>https://doi.org/10.1080/1573062X.2016.1175483</a:t>
            </a:r>
            <a:endParaRPr lang="it-IT" sz="1200" dirty="0">
              <a:latin typeface="Montserrat" panose="00000500000000000000" pitchFamily="2" charset="0"/>
            </a:endParaRPr>
          </a:p>
        </p:txBody>
      </p:sp>
      <p:sp>
        <p:nvSpPr>
          <p:cNvPr id="6" name="CasellaDiTesto 10">
            <a:extLst>
              <a:ext uri="{FF2B5EF4-FFF2-40B4-BE49-F238E27FC236}">
                <a16:creationId xmlns:a16="http://schemas.microsoft.com/office/drawing/2014/main" id="{D49A3217-FCF7-9A5B-444F-32E7262BB997}"/>
              </a:ext>
            </a:extLst>
          </p:cNvPr>
          <p:cNvSpPr txBox="1"/>
          <p:nvPr/>
        </p:nvSpPr>
        <p:spPr>
          <a:xfrm>
            <a:off x="359561" y="4001135"/>
            <a:ext cx="11226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1200"/>
              </a:spcAft>
              <a:tabLst>
                <a:tab pos="457200" algn="l"/>
              </a:tabLst>
            </a:pPr>
            <a:r>
              <a:rPr lang="en-US" sz="1200" i="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Ferrarese G., Pagano A., </a:t>
            </a:r>
            <a:r>
              <a:rPr lang="en-US" sz="1200" i="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Fratino</a:t>
            </a:r>
            <a:r>
              <a:rPr lang="en-US" sz="1200" i="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U., </a:t>
            </a:r>
            <a:r>
              <a:rPr lang="en-US" sz="1200" i="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Malavasi</a:t>
            </a:r>
            <a:r>
              <a:rPr lang="en-US" sz="1200" i="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S. Improving Operation of Pressurized Irrigation Systems by an Off-grid Control Devices Network (2021) </a:t>
            </a:r>
            <a:r>
              <a:rPr lang="en-US" sz="1200" i="1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Water Resources Management</a:t>
            </a:r>
            <a:r>
              <a:rPr lang="en-US" sz="1200" i="0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, DOI: 10.1007/s11269-021-02869-5</a:t>
            </a:r>
            <a:endParaRPr lang="it-IT" sz="1200" i="1" dirty="0">
              <a:effectLst/>
              <a:latin typeface="Montserrat" panose="00000500000000000000" pitchFamily="2" charset="0"/>
              <a:ea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9561" y="3593332"/>
            <a:ext cx="218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Montserrat" panose="00000500000000000000" pitchFamily="2" charset="0"/>
              </a:rPr>
              <a:t>On the approach</a:t>
            </a:r>
            <a:endParaRPr lang="it-IT" dirty="0"/>
          </a:p>
        </p:txBody>
      </p:sp>
      <p:sp>
        <p:nvSpPr>
          <p:cNvPr id="9" name="Rectangle 8"/>
          <p:cNvSpPr/>
          <p:nvPr/>
        </p:nvSpPr>
        <p:spPr>
          <a:xfrm>
            <a:off x="359561" y="4501271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Montserrat" panose="00000500000000000000" pitchFamily="2" charset="0"/>
              </a:rPr>
              <a:t>On the GVS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776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12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1F4C77"/>
                </a:solidFill>
              </a:rPr>
              <a:t>Ferrarese G.</a:t>
            </a:r>
            <a:r>
              <a:rPr lang="it-IT" sz="1400" i="1" baseline="30000" dirty="0">
                <a:solidFill>
                  <a:srgbClr val="1F4C77"/>
                </a:solidFill>
              </a:rPr>
              <a:t>.</a:t>
            </a:r>
            <a:r>
              <a:rPr lang="it-IT" sz="1400" i="1" dirty="0">
                <a:solidFill>
                  <a:srgbClr val="1F4C77"/>
                </a:solidFill>
              </a:rPr>
              <a:t>, Pagano A., Fratino U., Malavasi S. 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lang="en-US" sz="1400" b="1" dirty="0">
                <a:solidFill>
                  <a:srgbClr val="1F4C77"/>
                </a:solidFill>
              </a:rPr>
              <a:t>ON THE POTENTIAL OF A SMART CONTROL VALVE SYSTEM FOR IRRIGATION WATER NETWORK MANAGEMENT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133811" y="746722"/>
            <a:ext cx="262604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anose="02000505000000020004" pitchFamily="2" charset="0"/>
              </a:rPr>
              <a:t>Some results</a:t>
            </a:r>
            <a:endParaRPr lang="es-ES" sz="2800" b="1" dirty="0">
              <a:latin typeface="Montserrat" panose="02000505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6">
                <a:extLst>
                  <a:ext uri="{FF2B5EF4-FFF2-40B4-BE49-F238E27FC236}">
                    <a16:creationId xmlns:a16="http://schemas.microsoft.com/office/drawing/2014/main" id="{F988E789-05F5-9DED-091B-474EA1134E9A}"/>
                  </a:ext>
                </a:extLst>
              </p:cNvPr>
              <p:cNvSpPr txBox="1"/>
              <p:nvPr/>
            </p:nvSpPr>
            <p:spPr>
              <a:xfrm>
                <a:off x="133811" y="2050730"/>
                <a:ext cx="2785820" cy="665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6">
                <a:extLst>
                  <a:ext uri="{FF2B5EF4-FFF2-40B4-BE49-F238E27FC236}">
                    <a16:creationId xmlns:a16="http://schemas.microsoft.com/office/drawing/2014/main" id="{F988E789-05F5-9DED-091B-474EA113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11" y="2050730"/>
                <a:ext cx="2785820" cy="6656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8">
                <a:extLst>
                  <a:ext uri="{FF2B5EF4-FFF2-40B4-BE49-F238E27FC236}">
                    <a16:creationId xmlns:a16="http://schemas.microsoft.com/office/drawing/2014/main" id="{DC90DEBB-9CD3-3869-19F8-99413CE6CA5D}"/>
                  </a:ext>
                </a:extLst>
              </p:cNvPr>
              <p:cNvSpPr txBox="1"/>
              <p:nvPr/>
            </p:nvSpPr>
            <p:spPr>
              <a:xfrm>
                <a:off x="133811" y="4765578"/>
                <a:ext cx="3297264" cy="713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𝑟𝑒𝑣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𝐼h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𝐼𝑝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𝑓𝑝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𝐼h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𝑓𝑝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8">
                <a:extLst>
                  <a:ext uri="{FF2B5EF4-FFF2-40B4-BE49-F238E27FC236}">
                    <a16:creationId xmlns:a16="http://schemas.microsoft.com/office/drawing/2014/main" id="{DC90DEBB-9CD3-3869-19F8-99413CE6C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11" y="4765578"/>
                <a:ext cx="3297264" cy="713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AD036548-F7D9-A7AF-53A5-D717894F37F1}"/>
              </a:ext>
            </a:extLst>
          </p:cNvPr>
          <p:cNvSpPr txBox="1"/>
          <p:nvPr/>
        </p:nvSpPr>
        <p:spPr>
          <a:xfrm>
            <a:off x="374035" y="1475670"/>
            <a:ext cx="611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Relative pressure deficit</a:t>
            </a:r>
            <a:endParaRPr lang="it-IT" b="1" dirty="0"/>
          </a:p>
        </p:txBody>
      </p:sp>
      <p:sp>
        <p:nvSpPr>
          <p:cNvPr id="17" name="CasellaDiTesto 12">
            <a:extLst>
              <a:ext uri="{FF2B5EF4-FFF2-40B4-BE49-F238E27FC236}">
                <a16:creationId xmlns:a16="http://schemas.microsoft.com/office/drawing/2014/main" id="{70373F76-D021-FE16-32C7-83FFB2801969}"/>
              </a:ext>
            </a:extLst>
          </p:cNvPr>
          <p:cNvSpPr txBox="1"/>
          <p:nvPr/>
        </p:nvSpPr>
        <p:spPr>
          <a:xfrm>
            <a:off x="374035" y="3403183"/>
            <a:ext cx="44153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Hydrant reliability</a:t>
            </a:r>
          </a:p>
          <a:p>
            <a:r>
              <a:rPr lang="en-US" dirty="0">
                <a:latin typeface="Montserrat" panose="00000500000000000000" pitchFamily="2" charset="0"/>
              </a:rPr>
              <a:t>[modified with a weight </a:t>
            </a:r>
            <a:r>
              <a:rPr lang="en-US" i="1" dirty="0" err="1">
                <a:latin typeface="Montserrat" panose="00000500000000000000" pitchFamily="2" charset="0"/>
              </a:rPr>
              <a:t>fp</a:t>
            </a:r>
            <a:r>
              <a:rPr lang="en-US" i="1" baseline="-25000" dirty="0" err="1">
                <a:latin typeface="Montserrat" panose="00000500000000000000" pitchFamily="2" charset="0"/>
              </a:rPr>
              <a:t>r</a:t>
            </a:r>
            <a:r>
              <a:rPr lang="en-US" i="1" baseline="-25000" dirty="0">
                <a:latin typeface="Montserrat" panose="00000500000000000000" pitchFamily="2" charset="0"/>
              </a:rPr>
              <a:t> </a:t>
            </a:r>
            <a:r>
              <a:rPr lang="en-US" dirty="0">
                <a:latin typeface="Montserrat" panose="00000500000000000000" pitchFamily="2" charset="0"/>
              </a:rPr>
              <a:t>depending of the probability of occurrence of each configuration]</a:t>
            </a:r>
            <a:endParaRPr lang="it-IT" baseline="-25000" dirty="0"/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AABD7A19-C3E5-C48F-26DF-4872456D65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94" r="49393" b="20304"/>
          <a:stretch/>
        </p:blipFill>
        <p:spPr bwMode="auto">
          <a:xfrm>
            <a:off x="5185298" y="1928554"/>
            <a:ext cx="6143218" cy="4934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AABD7A19-C3E5-C48F-26DF-4872456D65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9" r="49393" b="70669"/>
          <a:stretch/>
        </p:blipFill>
        <p:spPr bwMode="auto">
          <a:xfrm>
            <a:off x="5168673" y="446567"/>
            <a:ext cx="6143218" cy="1499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68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12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1F4C77"/>
                </a:solidFill>
              </a:rPr>
              <a:t>Ferrarese G.</a:t>
            </a:r>
            <a:r>
              <a:rPr lang="it-IT" sz="1400" i="1" baseline="30000" dirty="0">
                <a:solidFill>
                  <a:srgbClr val="1F4C77"/>
                </a:solidFill>
              </a:rPr>
              <a:t>.</a:t>
            </a:r>
            <a:r>
              <a:rPr lang="it-IT" sz="1400" i="1" dirty="0">
                <a:solidFill>
                  <a:srgbClr val="1F4C77"/>
                </a:solidFill>
              </a:rPr>
              <a:t>, Pagano A., Fratino U., Malavasi S. 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lang="en-US" sz="1400" b="1" dirty="0">
                <a:solidFill>
                  <a:srgbClr val="1F4C77"/>
                </a:solidFill>
              </a:rPr>
              <a:t>ON THE POTENTIAL OF A SMART CONTROL VALVE SYSTEM FOR IRRIGATION WATER NETWORK MANAGEMENT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133811" y="420393"/>
            <a:ext cx="2626040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Montserrat" panose="02000505000000020004" pitchFamily="2" charset="0"/>
              </a:rPr>
              <a:t>Some results</a:t>
            </a:r>
            <a:endParaRPr lang="es-ES" sz="2800" b="1" dirty="0">
              <a:latin typeface="Montserrat" panose="02000505000000020004" pitchFamily="2" charset="0"/>
            </a:endParaRPr>
          </a:p>
        </p:txBody>
      </p:sp>
      <p:sp>
        <p:nvSpPr>
          <p:cNvPr id="14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50686" y="1109358"/>
            <a:ext cx="503670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26695" algn="l"/>
                <a:tab pos="226695" algn="l"/>
                <a:tab pos="270510" algn="l"/>
              </a:tabLst>
            </a:pPr>
            <a:r>
              <a:rPr lang="en-US" sz="2000" dirty="0">
                <a:effectLst/>
                <a:latin typeface="Montserrat" panose="00000500000000000000" pitchFamily="2" charset="0"/>
                <a:ea typeface="SimSun" panose="02010600030101010101" pitchFamily="2" charset="-122"/>
                <a:cs typeface="Book Antiqua" panose="02040602050305030304" pitchFamily="18" charset="0"/>
              </a:rPr>
              <a:t>Definition of a management rule (</a:t>
            </a:r>
            <a:r>
              <a:rPr lang="en-US" sz="2000" b="1" dirty="0">
                <a:effectLst/>
                <a:latin typeface="Montserrat" panose="00000500000000000000" pitchFamily="2" charset="0"/>
                <a:ea typeface="SimSun" panose="02010600030101010101" pitchFamily="2" charset="-122"/>
                <a:cs typeface="Book Antiqua" panose="02040602050305030304" pitchFamily="18" charset="0"/>
              </a:rPr>
              <a:t>operationalized through the GV</a:t>
            </a:r>
            <a:r>
              <a:rPr lang="en-US" sz="2000" dirty="0">
                <a:effectLst/>
                <a:latin typeface="Montserrat" panose="00000500000000000000" pitchFamily="2" charset="0"/>
                <a:ea typeface="SimSun" panose="02010600030101010101" pitchFamily="2" charset="-122"/>
                <a:cs typeface="Book Antiqua" panose="02040602050305030304" pitchFamily="18" charset="0"/>
              </a:rPr>
              <a:t>). </a:t>
            </a:r>
          </a:p>
          <a:p>
            <a:pPr>
              <a:tabLst>
                <a:tab pos="226695" algn="l"/>
                <a:tab pos="226695" algn="l"/>
                <a:tab pos="270510" algn="l"/>
              </a:tabLst>
            </a:pPr>
            <a:r>
              <a:rPr lang="en-US" sz="2000" dirty="0">
                <a:effectLst/>
                <a:latin typeface="Montserrat" panose="00000500000000000000" pitchFamily="2" charset="0"/>
                <a:ea typeface="SimSun" panose="02010600030101010101" pitchFamily="2" charset="-122"/>
                <a:cs typeface="Book Antiqua" panose="02040602050305030304" pitchFamily="18" charset="0"/>
              </a:rPr>
              <a:t>10 devices are installed at some of the most critical hydrants (i.e. #14, 15, 16, 18, 19, 20, 21, 22, 23, 24) and can prevent the simultaneity:</a:t>
            </a:r>
            <a:endParaRPr lang="it-IT" sz="2000" dirty="0">
              <a:effectLst/>
              <a:latin typeface="Montserrat" panose="00000500000000000000" pitchFamily="2" charset="0"/>
              <a:ea typeface="Times New Roman" panose="02020603050405020304" pitchFamily="18" charset="0"/>
              <a:cs typeface="Book Antiqua" panose="02040602050305030304" pitchFamily="18" charset="0"/>
            </a:endParaRPr>
          </a:p>
          <a:p>
            <a:pPr marL="342900" lvl="0" indent="-342900">
              <a:buFont typeface="+mj-lt"/>
              <a:buAutoNum type="romanLcPeriod"/>
            </a:pPr>
            <a:r>
              <a:rPr lang="en-US" sz="2000" dirty="0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For the nodes # 18, 19, 20, 21, 22, 23, 24 of three hydrants.</a:t>
            </a:r>
            <a:endParaRPr lang="it-IT" sz="2000" dirty="0">
              <a:effectLst/>
              <a:latin typeface="Montserrat" panose="00000500000000000000" pitchFamily="2" charset="0"/>
              <a:ea typeface="Times New Roman" panose="02020603050405020304" pitchFamily="18" charset="0"/>
              <a:cs typeface="Book Antiqua" panose="02040602050305030304" pitchFamily="18" charset="0"/>
            </a:endParaRPr>
          </a:p>
          <a:p>
            <a:pPr marL="342900" lvl="0" indent="-342900">
              <a:buFont typeface="+mj-lt"/>
              <a:buAutoNum type="romanLcPeriod"/>
            </a:pPr>
            <a:r>
              <a:rPr lang="en-US" sz="2000" dirty="0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For the nodes # 14, 15, 16 of two hydrants.</a:t>
            </a:r>
            <a:endParaRPr lang="en-US" sz="2000" dirty="0">
              <a:latin typeface="Montserrat" panose="00000500000000000000" pitchFamily="2" charset="0"/>
              <a:ea typeface="SimSun" panose="02010600030101010101" pitchFamily="2" charset="-122"/>
              <a:cs typeface="Book Antiqua" panose="02040602050305030304" pitchFamily="18" charset="0"/>
            </a:endParaRPr>
          </a:p>
          <a:p>
            <a:pPr>
              <a:tabLst>
                <a:tab pos="226695" algn="l"/>
                <a:tab pos="226695" algn="l"/>
                <a:tab pos="270510" algn="l"/>
              </a:tabLst>
            </a:pPr>
            <a:endParaRPr lang="it-IT" sz="2000" dirty="0">
              <a:effectLst/>
              <a:latin typeface="Montserrat" panose="00000500000000000000" pitchFamily="2" charset="0"/>
              <a:ea typeface="Times New Roman" panose="02020603050405020304" pitchFamily="18" charset="0"/>
              <a:cs typeface="Book Antiqua" panose="02040602050305030304" pitchFamily="18" charset="0"/>
            </a:endParaRPr>
          </a:p>
          <a:p>
            <a:pPr>
              <a:tabLst>
                <a:tab pos="226695" algn="l"/>
                <a:tab pos="226695" algn="l"/>
                <a:tab pos="270510" algn="l"/>
              </a:tabLst>
            </a:pPr>
            <a:r>
              <a:rPr lang="it-IT" sz="2000" dirty="0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Some </a:t>
            </a:r>
            <a:r>
              <a:rPr lang="it-IT" sz="2000" dirty="0" err="1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critical</a:t>
            </a:r>
            <a:r>
              <a:rPr lang="it-IT" sz="2000" dirty="0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 </a:t>
            </a:r>
            <a:r>
              <a:rPr lang="it-IT" sz="2000" dirty="0" err="1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combinations</a:t>
            </a:r>
            <a:r>
              <a:rPr lang="it-IT" sz="2000" dirty="0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 are </a:t>
            </a:r>
            <a:r>
              <a:rPr lang="it-IT" sz="2000" dirty="0" err="1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not</a:t>
            </a:r>
            <a:r>
              <a:rPr lang="it-IT" sz="2000" dirty="0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 </a:t>
            </a:r>
            <a:r>
              <a:rPr lang="it-IT" sz="2000" dirty="0" err="1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excluded</a:t>
            </a:r>
            <a:r>
              <a:rPr lang="it-IT" sz="2000" dirty="0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. </a:t>
            </a:r>
            <a:r>
              <a:rPr lang="it-IT" sz="2000" dirty="0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The </a:t>
            </a:r>
            <a:r>
              <a:rPr lang="it-IT" sz="20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installation</a:t>
            </a:r>
            <a:r>
              <a:rPr lang="it-IT" sz="2000" dirty="0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 of </a:t>
            </a:r>
            <a:r>
              <a:rPr lang="it-IT" sz="20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additional</a:t>
            </a:r>
            <a:r>
              <a:rPr lang="it-IT" sz="2000" dirty="0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 </a:t>
            </a:r>
            <a:r>
              <a:rPr lang="it-IT" sz="2000" dirty="0" err="1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GVs</a:t>
            </a:r>
            <a:r>
              <a:rPr lang="it-IT" sz="2000" dirty="0"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 can hel</a:t>
            </a:r>
            <a:r>
              <a:rPr lang="it-IT" sz="2000" dirty="0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p </a:t>
            </a:r>
            <a:r>
              <a:rPr lang="it-IT" sz="2000" dirty="0" err="1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improving</a:t>
            </a:r>
            <a:r>
              <a:rPr lang="it-IT" sz="2000" dirty="0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 the </a:t>
            </a:r>
            <a:r>
              <a:rPr lang="it-IT" sz="2000" dirty="0" err="1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quality</a:t>
            </a:r>
            <a:r>
              <a:rPr lang="it-IT" sz="2000" dirty="0">
                <a:latin typeface="Montserrat" panose="00000500000000000000" pitchFamily="2" charset="0"/>
                <a:ea typeface="Times New Roman" panose="02020603050405020304" pitchFamily="18" charset="0"/>
                <a:cs typeface="Book Antiqua" panose="02040602050305030304" pitchFamily="18" charset="0"/>
              </a:rPr>
              <a:t> of control and management</a:t>
            </a:r>
            <a:endParaRPr lang="it-IT" sz="2000" dirty="0">
              <a:effectLst/>
              <a:latin typeface="Montserrat" panose="00000500000000000000" pitchFamily="2" charset="0"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4497AB80-0490-2787-539A-FEC5C3C3DB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t="17063" r="6529" b="69437"/>
          <a:stretch/>
        </p:blipFill>
        <p:spPr bwMode="auto">
          <a:xfrm>
            <a:off x="4842259" y="900503"/>
            <a:ext cx="7462863" cy="126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497AB80-0490-2787-539A-FEC5C3C3DB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t="42359" r="6529" b="19889"/>
          <a:stretch/>
        </p:blipFill>
        <p:spPr bwMode="auto">
          <a:xfrm>
            <a:off x="4842260" y="2171550"/>
            <a:ext cx="7462863" cy="3527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707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OneDrive - Politecnico di Milano\GV-IRRIGAZIONE\EWAS 22\FullPaper\Figure-2-2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10037" r="-306" b="372"/>
          <a:stretch/>
        </p:blipFill>
        <p:spPr bwMode="auto">
          <a:xfrm>
            <a:off x="783770" y="1232188"/>
            <a:ext cx="10067731" cy="406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11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4157065" y="4956967"/>
            <a:ext cx="7325573" cy="1608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1F4C77"/>
                </a:solidFill>
              </a:rPr>
              <a:t>Ferrarese G.</a:t>
            </a:r>
            <a:r>
              <a:rPr lang="it-IT" sz="1400" i="1" baseline="30000" dirty="0">
                <a:solidFill>
                  <a:srgbClr val="1F4C77"/>
                </a:solidFill>
              </a:rPr>
              <a:t>.</a:t>
            </a:r>
            <a:r>
              <a:rPr lang="it-IT" sz="1400" i="1" dirty="0">
                <a:solidFill>
                  <a:srgbClr val="1F4C77"/>
                </a:solidFill>
              </a:rPr>
              <a:t>, Pagano A., Fratino U., Malavasi S. 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lang="en-US" sz="1400" b="1" dirty="0">
                <a:solidFill>
                  <a:srgbClr val="1F4C77"/>
                </a:solidFill>
              </a:rPr>
              <a:t>ON THE POTENTIAL OF A SMART CONTROL VALVE SYSTEM FOR IRRIGATION WATER NETWORK MANAGEMENT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11" name="CuadroTexto 1">
            <a:extLst>
              <a:ext uri="{FF2B5EF4-FFF2-40B4-BE49-F238E27FC236}">
                <a16:creationId xmlns:a16="http://schemas.microsoft.com/office/drawing/2014/main" id="{BA3BDDE2-330C-12A8-23AC-F7B990C4C1A2}"/>
              </a:ext>
            </a:extLst>
          </p:cNvPr>
          <p:cNvSpPr txBox="1"/>
          <p:nvPr/>
        </p:nvSpPr>
        <p:spPr>
          <a:xfrm>
            <a:off x="133811" y="550187"/>
            <a:ext cx="594040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Position of the problem and objectives</a:t>
            </a:r>
            <a:endParaRPr lang="es-ES" sz="2800" b="1" dirty="0"/>
          </a:p>
        </p:txBody>
      </p:sp>
      <p:sp>
        <p:nvSpPr>
          <p:cNvPr id="12" name="CasellaDiTesto 4">
            <a:extLst>
              <a:ext uri="{FF2B5EF4-FFF2-40B4-BE49-F238E27FC236}">
                <a16:creationId xmlns:a16="http://schemas.microsoft.com/office/drawing/2014/main" id="{6B94B291-5B52-B3A8-C183-46EB76D57B92}"/>
              </a:ext>
            </a:extLst>
          </p:cNvPr>
          <p:cNvSpPr txBox="1"/>
          <p:nvPr/>
        </p:nvSpPr>
        <p:spPr>
          <a:xfrm>
            <a:off x="375425" y="3717411"/>
            <a:ext cx="1110721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ea typeface="Times New Roman" panose="02020603050405020304" pitchFamily="18" charset="0"/>
              </a:rPr>
              <a:t>Methodological approach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and </a:t>
            </a:r>
            <a:r>
              <a:rPr lang="en-US" sz="2000" b="1" dirty="0">
                <a:effectLst/>
                <a:ea typeface="Times New Roman" panose="02020603050405020304" pitchFamily="18" charset="0"/>
              </a:rPr>
              <a:t>technological solution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, for supporting an improved operation and management of </a:t>
            </a:r>
            <a:r>
              <a:rPr lang="en-US" sz="2000" b="1" dirty="0">
                <a:effectLst/>
                <a:ea typeface="Times New Roman" panose="02020603050405020304" pitchFamily="18" charset="0"/>
              </a:rPr>
              <a:t>on-demand PIDS</a:t>
            </a:r>
          </a:p>
        </p:txBody>
      </p:sp>
      <p:sp>
        <p:nvSpPr>
          <p:cNvPr id="14" name="CasellaDiTesto 8">
            <a:extLst>
              <a:ext uri="{FF2B5EF4-FFF2-40B4-BE49-F238E27FC236}">
                <a16:creationId xmlns:a16="http://schemas.microsoft.com/office/drawing/2014/main" id="{6D74FDA9-74EA-31A2-CE1F-A7F2ECCC6367}"/>
              </a:ext>
            </a:extLst>
          </p:cNvPr>
          <p:cNvSpPr txBox="1"/>
          <p:nvPr/>
        </p:nvSpPr>
        <p:spPr>
          <a:xfrm>
            <a:off x="301571" y="1320574"/>
            <a:ext cx="11890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Irrigated agriculture is being severely impacted by climate change</a:t>
            </a:r>
            <a:r>
              <a:rPr lang="it-IT" sz="2000" i="1" dirty="0">
                <a:solidFill>
                  <a:srgbClr val="1F4C77"/>
                </a:solidFill>
              </a:rPr>
              <a:t>.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An increased water demand is foreseen together with a possible water scarcity intensification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309339" y="5277154"/>
            <a:ext cx="509673" cy="4156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8">
            <a:extLst>
              <a:ext uri="{FF2B5EF4-FFF2-40B4-BE49-F238E27FC236}">
                <a16:creationId xmlns:a16="http://schemas.microsoft.com/office/drawing/2014/main" id="{6D74FDA9-74EA-31A2-CE1F-A7F2ECCC6367}"/>
              </a:ext>
            </a:extLst>
          </p:cNvPr>
          <p:cNvSpPr txBox="1"/>
          <p:nvPr/>
        </p:nvSpPr>
        <p:spPr>
          <a:xfrm>
            <a:off x="4333121" y="4990410"/>
            <a:ext cx="1913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a typeface="Times New Roman" panose="02020603050405020304" pitchFamily="18" charset="0"/>
              </a:rPr>
              <a:t>Objectives</a:t>
            </a:r>
            <a:endParaRPr lang="en-US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20" name="CasellaDiTesto 8">
            <a:extLst>
              <a:ext uri="{FF2B5EF4-FFF2-40B4-BE49-F238E27FC236}">
                <a16:creationId xmlns:a16="http://schemas.microsoft.com/office/drawing/2014/main" id="{6D74FDA9-74EA-31A2-CE1F-A7F2ECCC6367}"/>
              </a:ext>
            </a:extLst>
          </p:cNvPr>
          <p:cNvSpPr txBox="1"/>
          <p:nvPr/>
        </p:nvSpPr>
        <p:spPr>
          <a:xfrm>
            <a:off x="4333121" y="5354106"/>
            <a:ext cx="6915023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dirty="0">
                <a:ea typeface="Times New Roman" panose="02020603050405020304" pitchFamily="18" charset="0"/>
              </a:rPr>
              <a:t>Avoid/limit the critical conditions of PIDS introducing simple management rules implemented with the technological solution</a:t>
            </a:r>
            <a:endParaRPr lang="en-US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443" y="2104840"/>
            <a:ext cx="111571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Optimization of PIDS operations is needed to improve sustainability and resilience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Need to support the modernization and efficiency of PIDS, defining network management criteria and practices fostering digital transition and control optimization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359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F1649B4F-B3D6-ADB7-E756-3217B6894C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5" t="32865" r="21096" b="44515"/>
          <a:stretch/>
        </p:blipFill>
        <p:spPr>
          <a:xfrm rot="10800000">
            <a:off x="3665201" y="2964466"/>
            <a:ext cx="1607339" cy="149688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cxnSp>
        <p:nvCxnSpPr>
          <p:cNvPr id="13" name="Connettore 2 24">
            <a:extLst>
              <a:ext uri="{FF2B5EF4-FFF2-40B4-BE49-F238E27FC236}">
                <a16:creationId xmlns:a16="http://schemas.microsoft.com/office/drawing/2014/main" id="{F4E151A0-F32A-1178-98C9-9A99DA445C02}"/>
              </a:ext>
            </a:extLst>
          </p:cNvPr>
          <p:cNvCxnSpPr/>
          <p:nvPr/>
        </p:nvCxnSpPr>
        <p:spPr bwMode="auto">
          <a:xfrm flipV="1">
            <a:off x="4568620" y="3858866"/>
            <a:ext cx="405303" cy="1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Plus 7">
            <a:extLst>
              <a:ext uri="{FF2B5EF4-FFF2-40B4-BE49-F238E27FC236}">
                <a16:creationId xmlns:a16="http://schemas.microsoft.com/office/drawing/2014/main" id="{EA612AF6-F63E-0661-8104-8E6DDCD21F7F}"/>
              </a:ext>
            </a:extLst>
          </p:cNvPr>
          <p:cNvSpPr/>
          <p:nvPr/>
        </p:nvSpPr>
        <p:spPr bwMode="auto">
          <a:xfrm>
            <a:off x="2748975" y="3198856"/>
            <a:ext cx="727117" cy="689704"/>
          </a:xfrm>
          <a:prstGeom prst="mathPlu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Equal 8">
            <a:extLst>
              <a:ext uri="{FF2B5EF4-FFF2-40B4-BE49-F238E27FC236}">
                <a16:creationId xmlns:a16="http://schemas.microsoft.com/office/drawing/2014/main" id="{37EE0B15-3C6D-4F74-AFEA-3D5D9B97C62E}"/>
              </a:ext>
            </a:extLst>
          </p:cNvPr>
          <p:cNvSpPr/>
          <p:nvPr/>
        </p:nvSpPr>
        <p:spPr bwMode="auto">
          <a:xfrm>
            <a:off x="5878104" y="3257754"/>
            <a:ext cx="817640" cy="630805"/>
          </a:xfrm>
          <a:prstGeom prst="mathEqua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CasellaDiTesto 8">
            <a:extLst>
              <a:ext uri="{FF2B5EF4-FFF2-40B4-BE49-F238E27FC236}">
                <a16:creationId xmlns:a16="http://schemas.microsoft.com/office/drawing/2014/main" id="{A1F2D691-ED0D-84A6-6843-DE1447E024AA}"/>
              </a:ext>
            </a:extLst>
          </p:cNvPr>
          <p:cNvSpPr txBox="1"/>
          <p:nvPr/>
        </p:nvSpPr>
        <p:spPr>
          <a:xfrm>
            <a:off x="189583" y="2267907"/>
            <a:ext cx="2325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accent5"/>
                </a:solidFill>
              </a:rPr>
              <a:t>Flow control</a:t>
            </a:r>
          </a:p>
        </p:txBody>
      </p:sp>
      <p:sp>
        <p:nvSpPr>
          <p:cNvPr id="17" name="CasellaDiTesto 8">
            <a:extLst>
              <a:ext uri="{FF2B5EF4-FFF2-40B4-BE49-F238E27FC236}">
                <a16:creationId xmlns:a16="http://schemas.microsoft.com/office/drawing/2014/main" id="{EDF121BF-BDB9-EF7A-B0C1-680302937E5D}"/>
              </a:ext>
            </a:extLst>
          </p:cNvPr>
          <p:cNvSpPr txBox="1"/>
          <p:nvPr/>
        </p:nvSpPr>
        <p:spPr>
          <a:xfrm>
            <a:off x="3505622" y="2267907"/>
            <a:ext cx="23256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accent2"/>
                </a:solidFill>
              </a:rPr>
              <a:t>Energy</a:t>
            </a:r>
            <a:r>
              <a:rPr lang="it-IT" sz="1600" b="1" dirty="0">
                <a:solidFill>
                  <a:schemeClr val="accent2"/>
                </a:solidFill>
              </a:rPr>
              <a:t> harvesting</a:t>
            </a:r>
          </a:p>
        </p:txBody>
      </p:sp>
      <p:sp>
        <p:nvSpPr>
          <p:cNvPr id="18" name="CasellaDiTesto 8">
            <a:extLst>
              <a:ext uri="{FF2B5EF4-FFF2-40B4-BE49-F238E27FC236}">
                <a16:creationId xmlns:a16="http://schemas.microsoft.com/office/drawing/2014/main" id="{8DAD101F-E2D9-2994-9F28-B9FD446544CC}"/>
              </a:ext>
            </a:extLst>
          </p:cNvPr>
          <p:cNvSpPr txBox="1"/>
          <p:nvPr/>
        </p:nvSpPr>
        <p:spPr>
          <a:xfrm>
            <a:off x="632805" y="4700489"/>
            <a:ext cx="14648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accent5"/>
                </a:solidFill>
              </a:rPr>
              <a:t>Ball-valve</a:t>
            </a:r>
          </a:p>
        </p:txBody>
      </p:sp>
      <p:sp>
        <p:nvSpPr>
          <p:cNvPr id="19" name="CasellaDiTesto 8">
            <a:extLst>
              <a:ext uri="{FF2B5EF4-FFF2-40B4-BE49-F238E27FC236}">
                <a16:creationId xmlns:a16="http://schemas.microsoft.com/office/drawing/2014/main" id="{75063B26-082D-04F2-D7D6-030DF9969A60}"/>
              </a:ext>
            </a:extLst>
          </p:cNvPr>
          <p:cNvSpPr txBox="1"/>
          <p:nvPr/>
        </p:nvSpPr>
        <p:spPr>
          <a:xfrm>
            <a:off x="3736436" y="4700489"/>
            <a:ext cx="14648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accent2"/>
                </a:solidFill>
              </a:rPr>
              <a:t>Turbine</a:t>
            </a:r>
          </a:p>
        </p:txBody>
      </p:sp>
      <p:pic>
        <p:nvPicPr>
          <p:cNvPr id="20" name="Picture 2" descr="https://www.interapp.net/media/product-TLBVH23/TLBVH23.jpg">
            <a:extLst>
              <a:ext uri="{FF2B5EF4-FFF2-40B4-BE49-F238E27FC236}">
                <a16:creationId xmlns:a16="http://schemas.microsoft.com/office/drawing/2014/main" id="{A6A8F57D-DFEC-1C94-B88E-58D8B6071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2" t="20444" r="22542" b="17111"/>
          <a:stretch/>
        </p:blipFill>
        <p:spPr bwMode="auto">
          <a:xfrm rot="21338704">
            <a:off x="202771" y="2571670"/>
            <a:ext cx="2324937" cy="19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Giacomo\Downloads\download.jpg">
            <a:extLst>
              <a:ext uri="{FF2B5EF4-FFF2-40B4-BE49-F238E27FC236}">
                <a16:creationId xmlns:a16="http://schemas.microsoft.com/office/drawing/2014/main" id="{E0401080-C77C-5596-5349-52BFCD65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7" b="96653" l="0" r="100000"/>
                    </a14:imgEffect>
                  </a14:imgLayer>
                </a14:imgProps>
              </a:ext>
            </a:extLst>
          </a:blip>
          <a:srcRect t="11146"/>
          <a:stretch>
            <a:fillRect/>
          </a:stretch>
        </p:blipFill>
        <p:spPr bwMode="auto">
          <a:xfrm>
            <a:off x="1390711" y="3645468"/>
            <a:ext cx="1089011" cy="1096031"/>
          </a:xfrm>
          <a:prstGeom prst="rect">
            <a:avLst/>
          </a:prstGeom>
          <a:noFill/>
        </p:spPr>
      </p:pic>
      <p:sp>
        <p:nvSpPr>
          <p:cNvPr id="22" name="CasellaDiTesto 8">
            <a:extLst>
              <a:ext uri="{FF2B5EF4-FFF2-40B4-BE49-F238E27FC236}">
                <a16:creationId xmlns:a16="http://schemas.microsoft.com/office/drawing/2014/main" id="{F8BCCDC3-6232-638C-590C-359C4DF8C78C}"/>
              </a:ext>
            </a:extLst>
          </p:cNvPr>
          <p:cNvSpPr txBox="1"/>
          <p:nvPr/>
        </p:nvSpPr>
        <p:spPr>
          <a:xfrm>
            <a:off x="163932" y="1625245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Innovative control valve which recovers part of the energy dissipated in the control process</a:t>
            </a:r>
          </a:p>
        </p:txBody>
      </p:sp>
      <p:grpSp>
        <p:nvGrpSpPr>
          <p:cNvPr id="23" name="Group 40">
            <a:extLst>
              <a:ext uri="{FF2B5EF4-FFF2-40B4-BE49-F238E27FC236}">
                <a16:creationId xmlns:a16="http://schemas.microsoft.com/office/drawing/2014/main" id="{70623773-471A-8039-F856-F0958CE9D89F}"/>
              </a:ext>
            </a:extLst>
          </p:cNvPr>
          <p:cNvGrpSpPr/>
          <p:nvPr/>
        </p:nvGrpSpPr>
        <p:grpSpPr>
          <a:xfrm>
            <a:off x="7106674" y="2680383"/>
            <a:ext cx="4659306" cy="2619521"/>
            <a:chOff x="-319844" y="2106133"/>
            <a:chExt cx="4659306" cy="2619521"/>
          </a:xfrm>
        </p:grpSpPr>
        <p:grpSp>
          <p:nvGrpSpPr>
            <p:cNvPr id="24" name="Group 41">
              <a:extLst>
                <a:ext uri="{FF2B5EF4-FFF2-40B4-BE49-F238E27FC236}">
                  <a16:creationId xmlns:a16="http://schemas.microsoft.com/office/drawing/2014/main" id="{DFD2FF5D-97EA-3463-A703-0FD60789AEBB}"/>
                </a:ext>
              </a:extLst>
            </p:cNvPr>
            <p:cNvGrpSpPr/>
            <p:nvPr/>
          </p:nvGrpSpPr>
          <p:grpSpPr>
            <a:xfrm>
              <a:off x="-200524" y="2106133"/>
              <a:ext cx="4539986" cy="2619521"/>
              <a:chOff x="-238730" y="1901711"/>
              <a:chExt cx="4539986" cy="2619521"/>
            </a:xfrm>
          </p:grpSpPr>
          <p:grpSp>
            <p:nvGrpSpPr>
              <p:cNvPr id="26" name="Group 43">
                <a:extLst>
                  <a:ext uri="{FF2B5EF4-FFF2-40B4-BE49-F238E27FC236}">
                    <a16:creationId xmlns:a16="http://schemas.microsoft.com/office/drawing/2014/main" id="{AF7C2DAE-E4DC-26F8-3CD5-CB25CCA25636}"/>
                  </a:ext>
                </a:extLst>
              </p:cNvPr>
              <p:cNvGrpSpPr/>
              <p:nvPr/>
            </p:nvGrpSpPr>
            <p:grpSpPr>
              <a:xfrm>
                <a:off x="-238730" y="1901711"/>
                <a:ext cx="4539986" cy="2619521"/>
                <a:chOff x="-716891" y="3425541"/>
                <a:chExt cx="4539986" cy="2619521"/>
              </a:xfrm>
            </p:grpSpPr>
            <p:pic>
              <p:nvPicPr>
                <p:cNvPr id="30" name="Picture 47">
                  <a:extLst>
                    <a:ext uri="{FF2B5EF4-FFF2-40B4-BE49-F238E27FC236}">
                      <a16:creationId xmlns:a16="http://schemas.microsoft.com/office/drawing/2014/main" id="{F6CCF748-1978-6967-570C-DFFE80FF77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4902" b="89982" l="7067" r="8999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761" b="10096"/>
                <a:stretch/>
              </p:blipFill>
              <p:spPr>
                <a:xfrm>
                  <a:off x="-584811" y="3601636"/>
                  <a:ext cx="1784932" cy="1999447"/>
                </a:xfrm>
                <a:prstGeom prst="rect">
                  <a:avLst/>
                </a:prstGeom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31" name="Curved Left Arrow 67">
                  <a:extLst>
                    <a:ext uri="{FF2B5EF4-FFF2-40B4-BE49-F238E27FC236}">
                      <a16:creationId xmlns:a16="http://schemas.microsoft.com/office/drawing/2014/main" id="{5357A708-B34D-BBFC-E201-0E3C8888E29D}"/>
                    </a:ext>
                  </a:extLst>
                </p:cNvPr>
                <p:cNvSpPr/>
                <p:nvPr/>
              </p:nvSpPr>
              <p:spPr bwMode="auto">
                <a:xfrm flipV="1">
                  <a:off x="612842" y="3571368"/>
                  <a:ext cx="946506" cy="1715227"/>
                </a:xfrm>
                <a:prstGeom prst="curvedLeftArrow">
                  <a:avLst>
                    <a:gd name="adj1" fmla="val 33093"/>
                    <a:gd name="adj2" fmla="val 55809"/>
                    <a:gd name="adj3" fmla="val 32355"/>
                  </a:avLst>
                </a:prstGeom>
                <a:solidFill>
                  <a:srgbClr val="FFC00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32" name="Rectangle 49">
                  <a:extLst>
                    <a:ext uri="{FF2B5EF4-FFF2-40B4-BE49-F238E27FC236}">
                      <a16:creationId xmlns:a16="http://schemas.microsoft.com/office/drawing/2014/main" id="{9E20DAD8-C39D-06CA-FA0E-CFAC55537594}"/>
                    </a:ext>
                  </a:extLst>
                </p:cNvPr>
                <p:cNvSpPr/>
                <p:nvPr/>
              </p:nvSpPr>
              <p:spPr>
                <a:xfrm>
                  <a:off x="1451521" y="4724112"/>
                  <a:ext cx="2131475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à"/>
                  </a:pPr>
                  <a:r>
                    <a:rPr lang="it-IT" sz="1600" dirty="0">
                      <a:sym typeface="Wingdings" panose="05000000000000000000" pitchFamily="2" charset="2"/>
                    </a:rPr>
                    <a:t>Real time </a:t>
                  </a:r>
                </a:p>
                <a:p>
                  <a:pPr indent="355600"/>
                  <a:r>
                    <a:rPr lang="it-IT" sz="1600" dirty="0">
                      <a:sym typeface="Wingdings" panose="05000000000000000000" pitchFamily="2" charset="2"/>
                    </a:rPr>
                    <a:t>Monitoring</a:t>
                  </a:r>
                </a:p>
              </p:txBody>
            </p:sp>
            <p:pic>
              <p:nvPicPr>
                <p:cNvPr id="33" name="Picture 69">
                  <a:extLst>
                    <a:ext uri="{FF2B5EF4-FFF2-40B4-BE49-F238E27FC236}">
                      <a16:creationId xmlns:a16="http://schemas.microsoft.com/office/drawing/2014/main" id="{D1460300-5949-DB65-AAAF-7818AFDECB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747798" y="5220719"/>
                  <a:ext cx="334952" cy="334952"/>
                </a:xfrm>
                <a:prstGeom prst="rect">
                  <a:avLst/>
                </a:prstGeom>
              </p:spPr>
            </p:pic>
            <p:sp>
              <p:nvSpPr>
                <p:cNvPr id="34" name="Left-Right Arrow 71">
                  <a:extLst>
                    <a:ext uri="{FF2B5EF4-FFF2-40B4-BE49-F238E27FC236}">
                      <a16:creationId xmlns:a16="http://schemas.microsoft.com/office/drawing/2014/main" id="{191A751D-8C84-F2C7-3B55-8F4766AA3968}"/>
                    </a:ext>
                  </a:extLst>
                </p:cNvPr>
                <p:cNvSpPr/>
                <p:nvPr/>
              </p:nvSpPr>
              <p:spPr bwMode="auto">
                <a:xfrm rot="3344552">
                  <a:off x="643220" y="4719907"/>
                  <a:ext cx="961949" cy="350187"/>
                </a:xfrm>
                <a:prstGeom prst="leftRightArrow">
                  <a:avLst/>
                </a:prstGeom>
                <a:solidFill>
                  <a:srgbClr val="3399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2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35" name="TextBox 10">
                  <a:extLst>
                    <a:ext uri="{FF2B5EF4-FFF2-40B4-BE49-F238E27FC236}">
                      <a16:creationId xmlns:a16="http://schemas.microsoft.com/office/drawing/2014/main" id="{31A383C9-63A9-BC60-66B1-B7635356B85E}"/>
                    </a:ext>
                  </a:extLst>
                </p:cNvPr>
                <p:cNvSpPr txBox="1"/>
                <p:nvPr/>
              </p:nvSpPr>
              <p:spPr>
                <a:xfrm>
                  <a:off x="-400510" y="3425541"/>
                  <a:ext cx="141543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>
                      <a:solidFill>
                        <a:srgbClr val="002060"/>
                      </a:solidFill>
                    </a:rPr>
                    <a:t>Actuator</a:t>
                  </a:r>
                </a:p>
              </p:txBody>
            </p:sp>
            <p:sp>
              <p:nvSpPr>
                <p:cNvPr id="36" name="TextBox 76">
                  <a:extLst>
                    <a:ext uri="{FF2B5EF4-FFF2-40B4-BE49-F238E27FC236}">
                      <a16:creationId xmlns:a16="http://schemas.microsoft.com/office/drawing/2014/main" id="{1E89D21A-6B1C-D8F2-80CF-07FE3CA07621}"/>
                    </a:ext>
                  </a:extLst>
                </p:cNvPr>
                <p:cNvSpPr txBox="1"/>
                <p:nvPr/>
              </p:nvSpPr>
              <p:spPr>
                <a:xfrm>
                  <a:off x="-716891" y="5416707"/>
                  <a:ext cx="13906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>
                      <a:solidFill>
                        <a:srgbClr val="002060"/>
                      </a:solidFill>
                    </a:rPr>
                    <a:t>Generator</a:t>
                  </a:r>
                </a:p>
              </p:txBody>
            </p:sp>
            <p:pic>
              <p:nvPicPr>
                <p:cNvPr id="37" name="Picture 69">
                  <a:extLst>
                    <a:ext uri="{FF2B5EF4-FFF2-40B4-BE49-F238E27FC236}">
                      <a16:creationId xmlns:a16="http://schemas.microsoft.com/office/drawing/2014/main" id="{BC2A677D-1D5E-0D54-A2FA-994BB05EE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2046658" y="5462953"/>
                  <a:ext cx="334952" cy="334952"/>
                </a:xfrm>
                <a:prstGeom prst="rect">
                  <a:avLst/>
                </a:prstGeom>
              </p:spPr>
            </p:pic>
            <p:pic>
              <p:nvPicPr>
                <p:cNvPr id="38" name="Picture 69">
                  <a:extLst>
                    <a:ext uri="{FF2B5EF4-FFF2-40B4-BE49-F238E27FC236}">
                      <a16:creationId xmlns:a16="http://schemas.microsoft.com/office/drawing/2014/main" id="{F617439F-AC0C-E17D-B640-4158807A8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725051" y="5710110"/>
                  <a:ext cx="334952" cy="334952"/>
                </a:xfrm>
                <a:prstGeom prst="rect">
                  <a:avLst/>
                </a:prstGeom>
              </p:spPr>
            </p:pic>
            <p:sp>
              <p:nvSpPr>
                <p:cNvPr id="39" name="Rectangle 6">
                  <a:extLst>
                    <a:ext uri="{FF2B5EF4-FFF2-40B4-BE49-F238E27FC236}">
                      <a16:creationId xmlns:a16="http://schemas.microsoft.com/office/drawing/2014/main" id="{9493F240-601D-DA71-BC6E-105B849F5D16}"/>
                    </a:ext>
                  </a:extLst>
                </p:cNvPr>
                <p:cNvSpPr/>
                <p:nvPr/>
              </p:nvSpPr>
              <p:spPr>
                <a:xfrm>
                  <a:off x="1027941" y="3541349"/>
                  <a:ext cx="2795154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à"/>
                  </a:pPr>
                  <a:r>
                    <a:rPr lang="it-IT" sz="1600" dirty="0">
                      <a:sym typeface="Wingdings" panose="05000000000000000000" pitchFamily="2" charset="2"/>
                    </a:rPr>
                    <a:t>Automatic actuation</a:t>
                  </a:r>
                </a:p>
              </p:txBody>
            </p:sp>
            <p:pic>
              <p:nvPicPr>
                <p:cNvPr id="40" name="Picture 57" descr="electricity-icon-7504.png">
                  <a:extLst>
                    <a:ext uri="{FF2B5EF4-FFF2-40B4-BE49-F238E27FC236}">
                      <a16:creationId xmlns:a16="http://schemas.microsoft.com/office/drawing/2014/main" id="{8AD047A9-C77F-C8EF-BD2E-7B9FCCCDE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520907" y="5137311"/>
                  <a:ext cx="386027" cy="300243"/>
                </a:xfrm>
                <a:prstGeom prst="rect">
                  <a:avLst/>
                </a:prstGeom>
              </p:spPr>
            </p:pic>
            <p:grpSp>
              <p:nvGrpSpPr>
                <p:cNvPr id="41" name="Group 58">
                  <a:extLst>
                    <a:ext uri="{FF2B5EF4-FFF2-40B4-BE49-F238E27FC236}">
                      <a16:creationId xmlns:a16="http://schemas.microsoft.com/office/drawing/2014/main" id="{E28F7001-ABC0-B0D9-8DEE-E10CECB8B54F}"/>
                    </a:ext>
                  </a:extLst>
                </p:cNvPr>
                <p:cNvGrpSpPr/>
                <p:nvPr/>
              </p:nvGrpSpPr>
              <p:grpSpPr>
                <a:xfrm>
                  <a:off x="766844" y="5391044"/>
                  <a:ext cx="834142" cy="502869"/>
                  <a:chOff x="4340700" y="3381368"/>
                  <a:chExt cx="1400379" cy="844229"/>
                </a:xfrm>
              </p:grpSpPr>
              <p:pic>
                <p:nvPicPr>
                  <p:cNvPr id="44" name="Picture 10" descr="http://www.eurospapoolnews.com/userfiles/images/iPad-con-web-connectivity.jpg">
                    <a:extLst>
                      <a:ext uri="{FF2B5EF4-FFF2-40B4-BE49-F238E27FC236}">
                        <a16:creationId xmlns:a16="http://schemas.microsoft.com/office/drawing/2014/main" id="{56FF605B-7F72-C38F-161A-C4B02810968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40700" y="3381368"/>
                    <a:ext cx="1400379" cy="84422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62">
                    <a:extLst>
                      <a:ext uri="{FF2B5EF4-FFF2-40B4-BE49-F238E27FC236}">
                        <a16:creationId xmlns:a16="http://schemas.microsoft.com/office/drawing/2014/main" id="{BDF55E5A-9662-3233-580F-97E98E6BA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/>
                  <a:srcRect l="30047" t="10022"/>
                  <a:stretch/>
                </p:blipFill>
                <p:spPr>
                  <a:xfrm rot="759747">
                    <a:off x="4663356" y="3516850"/>
                    <a:ext cx="717579" cy="56830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2" name="Rettangolo 29">
                  <a:extLst>
                    <a:ext uri="{FF2B5EF4-FFF2-40B4-BE49-F238E27FC236}">
                      <a16:creationId xmlns:a16="http://schemas.microsoft.com/office/drawing/2014/main" id="{673C076A-1C16-3535-54A6-F6639692313C}"/>
                    </a:ext>
                  </a:extLst>
                </p:cNvPr>
                <p:cNvSpPr/>
                <p:nvPr/>
              </p:nvSpPr>
              <p:spPr>
                <a:xfrm>
                  <a:off x="1554369" y="4376091"/>
                  <a:ext cx="2268726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à"/>
                  </a:pPr>
                  <a:r>
                    <a:rPr lang="it-IT" sz="1600" dirty="0">
                      <a:sym typeface="Wingdings" panose="05000000000000000000" pitchFamily="2" charset="2"/>
                    </a:rPr>
                    <a:t>Alert managing</a:t>
                  </a:r>
                </a:p>
              </p:txBody>
            </p:sp>
            <p:sp>
              <p:nvSpPr>
                <p:cNvPr id="43" name="Rettangolo 29">
                  <a:extLst>
                    <a:ext uri="{FF2B5EF4-FFF2-40B4-BE49-F238E27FC236}">
                      <a16:creationId xmlns:a16="http://schemas.microsoft.com/office/drawing/2014/main" id="{133F3A83-267E-B7BE-1A40-8C4F86C40696}"/>
                    </a:ext>
                  </a:extLst>
                </p:cNvPr>
                <p:cNvSpPr/>
                <p:nvPr/>
              </p:nvSpPr>
              <p:spPr>
                <a:xfrm>
                  <a:off x="1367569" y="3853290"/>
                  <a:ext cx="2455526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Wingdings" panose="05000000000000000000" pitchFamily="2" charset="2"/>
                    <a:buChar char="à"/>
                  </a:pPr>
                  <a:r>
                    <a:rPr lang="it-IT" sz="1600" dirty="0">
                      <a:sym typeface="Wingdings" panose="05000000000000000000" pitchFamily="2" charset="2"/>
                    </a:rPr>
                    <a:t>Remote operation</a:t>
                  </a:r>
                </a:p>
              </p:txBody>
            </p:sp>
          </p:grpSp>
          <p:sp>
            <p:nvSpPr>
              <p:cNvPr id="27" name="Isosceles Triangle 44">
                <a:extLst>
                  <a:ext uri="{FF2B5EF4-FFF2-40B4-BE49-F238E27FC236}">
                    <a16:creationId xmlns:a16="http://schemas.microsoft.com/office/drawing/2014/main" id="{89241E74-BDA7-476E-9D6D-A25C60B4B06E}"/>
                  </a:ext>
                </a:extLst>
              </p:cNvPr>
              <p:cNvSpPr/>
              <p:nvPr/>
            </p:nvSpPr>
            <p:spPr>
              <a:xfrm rot="14149317">
                <a:off x="138180" y="2922017"/>
                <a:ext cx="164638" cy="111462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28" name="Isosceles Triangle 45">
                <a:extLst>
                  <a:ext uri="{FF2B5EF4-FFF2-40B4-BE49-F238E27FC236}">
                    <a16:creationId xmlns:a16="http://schemas.microsoft.com/office/drawing/2014/main" id="{32FB622F-36E0-4112-EC77-67260E6D8755}"/>
                  </a:ext>
                </a:extLst>
              </p:cNvPr>
              <p:cNvSpPr/>
              <p:nvPr/>
            </p:nvSpPr>
            <p:spPr>
              <a:xfrm rot="3349317">
                <a:off x="48398" y="2982983"/>
                <a:ext cx="164638" cy="111462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pic>
            <p:nvPicPr>
              <p:cNvPr id="29" name="Picture 46">
                <a:extLst>
                  <a:ext uri="{FF2B5EF4-FFF2-40B4-BE49-F238E27FC236}">
                    <a16:creationId xmlns:a16="http://schemas.microsoft.com/office/drawing/2014/main" id="{6181E3EF-F109-7740-A68D-2E6EA90D6F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93133" l="0" r="100000">
                            <a14:foregroundMark x1="40278" y1="39056" x2="40278" y2="39056"/>
                            <a14:foregroundMark x1="43056" y1="53219" x2="43056" y2="53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" t="11803" r="5093" b="38814"/>
              <a:stretch/>
            </p:blipFill>
            <p:spPr>
              <a:xfrm rot="19500197">
                <a:off x="37041" y="2882844"/>
                <a:ext cx="171496" cy="101194"/>
              </a:xfrm>
              <a:prstGeom prst="rect">
                <a:avLst/>
              </a:prstGeom>
            </p:spPr>
          </p:pic>
        </p:grp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E46597FF-8A37-D1D9-CB62-A55742F81607}"/>
                </a:ext>
              </a:extLst>
            </p:cNvPr>
            <p:cNvSpPr txBox="1"/>
            <p:nvPr/>
          </p:nvSpPr>
          <p:spPr>
            <a:xfrm>
              <a:off x="-319844" y="2391081"/>
              <a:ext cx="889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rgbClr val="002060"/>
                  </a:solidFill>
                </a:rPr>
                <a:t>GVS</a:t>
              </a:r>
            </a:p>
          </p:txBody>
        </p:sp>
      </p:grpSp>
      <p:sp>
        <p:nvSpPr>
          <p:cNvPr id="46" name="Rectangle 6">
            <a:extLst>
              <a:ext uri="{FF2B5EF4-FFF2-40B4-BE49-F238E27FC236}">
                <a16:creationId xmlns:a16="http://schemas.microsoft.com/office/drawing/2014/main" id="{65865E68-8C49-0AC6-78F4-41797AED5E5B}"/>
              </a:ext>
            </a:extLst>
          </p:cNvPr>
          <p:cNvSpPr/>
          <p:nvPr/>
        </p:nvSpPr>
        <p:spPr>
          <a:xfrm>
            <a:off x="7123182" y="2256792"/>
            <a:ext cx="4602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1600" b="1" dirty="0" err="1"/>
              <a:t>IoT</a:t>
            </a:r>
            <a:r>
              <a:rPr lang="en-US" sz="1600" b="1" dirty="0"/>
              <a:t> self-sustainable control system</a:t>
            </a:r>
            <a:endParaRPr lang="it-IT" sz="1600" b="1" dirty="0">
              <a:sym typeface="Wingdings" panose="05000000000000000000" pitchFamily="2" charset="2"/>
            </a:endParaRPr>
          </a:p>
        </p:txBody>
      </p:sp>
      <p:sp>
        <p:nvSpPr>
          <p:cNvPr id="47" name="CasellaDiTesto 8">
            <a:extLst>
              <a:ext uri="{FF2B5EF4-FFF2-40B4-BE49-F238E27FC236}">
                <a16:creationId xmlns:a16="http://schemas.microsoft.com/office/drawing/2014/main" id="{CA92A0ED-FA57-17BA-220B-162EC3EB69A5}"/>
              </a:ext>
            </a:extLst>
          </p:cNvPr>
          <p:cNvSpPr txBox="1"/>
          <p:nvPr/>
        </p:nvSpPr>
        <p:spPr>
          <a:xfrm>
            <a:off x="7943018" y="525786"/>
            <a:ext cx="420659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PATENT by Politecnico di Milano</a:t>
            </a:r>
          </a:p>
        </p:txBody>
      </p:sp>
      <p:sp>
        <p:nvSpPr>
          <p:cNvPr id="48" name="CasellaDiTesto 8">
            <a:extLst>
              <a:ext uri="{FF2B5EF4-FFF2-40B4-BE49-F238E27FC236}">
                <a16:creationId xmlns:a16="http://schemas.microsoft.com/office/drawing/2014/main" id="{8DFB9C20-85CE-08EF-B9C6-32110DBB891D}"/>
              </a:ext>
            </a:extLst>
          </p:cNvPr>
          <p:cNvSpPr txBox="1"/>
          <p:nvPr/>
        </p:nvSpPr>
        <p:spPr>
          <a:xfrm>
            <a:off x="202835" y="5327703"/>
            <a:ext cx="11876908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/>
              <a:t>Application to </a:t>
            </a:r>
            <a:r>
              <a:rPr lang="it-IT" sz="2000" dirty="0" err="1"/>
              <a:t>irrigation</a:t>
            </a:r>
            <a:r>
              <a:rPr lang="it-IT" sz="2000" dirty="0"/>
              <a:t> systems: </a:t>
            </a:r>
            <a:r>
              <a:rPr lang="it-IT" sz="2000" dirty="0" err="1"/>
              <a:t>improved</a:t>
            </a:r>
            <a:r>
              <a:rPr lang="it-IT" sz="2000" dirty="0"/>
              <a:t> management for water </a:t>
            </a:r>
            <a:r>
              <a:rPr lang="it-IT" sz="2000" dirty="0" err="1"/>
              <a:t>resources</a:t>
            </a:r>
            <a:r>
              <a:rPr lang="it-IT" sz="2000" dirty="0"/>
              <a:t> managers (rules), </a:t>
            </a:r>
            <a:r>
              <a:rPr lang="it-IT" sz="2000" dirty="0" err="1"/>
              <a:t>limitation</a:t>
            </a:r>
            <a:r>
              <a:rPr lang="it-IT" sz="2000" dirty="0"/>
              <a:t> of </a:t>
            </a:r>
            <a:r>
              <a:rPr lang="it-IT" sz="2000" dirty="0" err="1"/>
              <a:t>hydrant</a:t>
            </a:r>
            <a:r>
              <a:rPr lang="it-IT" sz="2000" dirty="0"/>
              <a:t> </a:t>
            </a:r>
            <a:r>
              <a:rPr lang="it-IT" sz="2000" dirty="0" err="1"/>
              <a:t>failure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r>
              <a:rPr lang="it-IT" sz="2000" dirty="0"/>
              <a:t>, information to farmers</a:t>
            </a:r>
          </a:p>
        </p:txBody>
      </p:sp>
      <p:sp>
        <p:nvSpPr>
          <p:cNvPr id="49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1F4C77"/>
                </a:solidFill>
              </a:rPr>
              <a:t>Ferrarese G.</a:t>
            </a:r>
            <a:r>
              <a:rPr lang="it-IT" sz="1400" i="1" baseline="30000" dirty="0">
                <a:solidFill>
                  <a:srgbClr val="1F4C77"/>
                </a:solidFill>
              </a:rPr>
              <a:t>.</a:t>
            </a:r>
            <a:r>
              <a:rPr lang="it-IT" sz="1400" i="1" dirty="0">
                <a:solidFill>
                  <a:srgbClr val="1F4C77"/>
                </a:solidFill>
              </a:rPr>
              <a:t>, Pagano A., Fratino U., Malavasi S. 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</a:t>
            </a:r>
            <a:r>
              <a:rPr lang="en-US" sz="1400" b="1" dirty="0">
                <a:solidFill>
                  <a:srgbClr val="1F4C77"/>
                </a:solidFill>
              </a:rPr>
              <a:t>ON THE POTENTIAL OF A SMART CONTROL VALVE SYSTEM FOR IRRIGATION WATER NETWORK MANAGEMENT</a:t>
            </a:r>
          </a:p>
        </p:txBody>
      </p:sp>
      <p:sp>
        <p:nvSpPr>
          <p:cNvPr id="50" name="CuadroTexto 1">
            <a:extLst>
              <a:ext uri="{FF2B5EF4-FFF2-40B4-BE49-F238E27FC236}">
                <a16:creationId xmlns:a16="http://schemas.microsoft.com/office/drawing/2014/main" id="{BA3BDDE2-330C-12A8-23AC-F7B990C4C1A2}"/>
              </a:ext>
            </a:extLst>
          </p:cNvPr>
          <p:cNvSpPr txBox="1"/>
          <p:nvPr/>
        </p:nvSpPr>
        <p:spPr>
          <a:xfrm>
            <a:off x="189583" y="868906"/>
            <a:ext cx="665278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The technological solution: the Green Valve</a:t>
            </a:r>
            <a:endParaRPr lang="es-ES" sz="2800" b="1" dirty="0"/>
          </a:p>
        </p:txBody>
      </p:sp>
      <p:sp>
        <p:nvSpPr>
          <p:cNvPr id="51" name="CasellaDiTesto 8">
            <a:extLst>
              <a:ext uri="{FF2B5EF4-FFF2-40B4-BE49-F238E27FC236}">
                <a16:creationId xmlns:a16="http://schemas.microsoft.com/office/drawing/2014/main" id="{F8BCCDC3-6232-638C-590C-359C4DF8C78C}"/>
              </a:ext>
            </a:extLst>
          </p:cNvPr>
          <p:cNvSpPr txBox="1"/>
          <p:nvPr/>
        </p:nvSpPr>
        <p:spPr>
          <a:xfrm>
            <a:off x="4821382" y="6125909"/>
            <a:ext cx="6733031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Alternative application </a:t>
            </a:r>
            <a:r>
              <a:rPr lang="it-IT" sz="2000" dirty="0"/>
              <a:t>of the </a:t>
            </a:r>
            <a:r>
              <a:rPr lang="it-IT" sz="2000" dirty="0" smtClean="0"/>
              <a:t>device </a:t>
            </a:r>
            <a:r>
              <a:rPr lang="it-IT" sz="2000" dirty="0"/>
              <a:t>that has been firstly developed for civil water distribution networks</a:t>
            </a:r>
          </a:p>
        </p:txBody>
      </p:sp>
    </p:spTree>
    <p:extLst>
      <p:ext uri="{BB962C8B-B14F-4D97-AF65-F5344CB8AC3E}">
        <p14:creationId xmlns:p14="http://schemas.microsoft.com/office/powerpoint/2010/main" val="367865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11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192497" y="558405"/>
            <a:ext cx="646080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Overview of the methodological approach</a:t>
            </a:r>
            <a:endParaRPr lang="es-ES" sz="2800" b="1" dirty="0"/>
          </a:p>
        </p:txBody>
      </p:sp>
      <p:sp>
        <p:nvSpPr>
          <p:cNvPr id="15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1F4C77"/>
                </a:solidFill>
              </a:rPr>
              <a:t>Ferrarese G.</a:t>
            </a:r>
            <a:r>
              <a:rPr lang="it-IT" sz="1400" i="1" baseline="30000" dirty="0">
                <a:solidFill>
                  <a:srgbClr val="1F4C77"/>
                </a:solidFill>
              </a:rPr>
              <a:t>.</a:t>
            </a:r>
            <a:r>
              <a:rPr lang="it-IT" sz="1400" i="1" dirty="0">
                <a:solidFill>
                  <a:srgbClr val="1F4C77"/>
                </a:solidFill>
              </a:rPr>
              <a:t>, Pagano A., Fratino U., Malavasi S. 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- </a:t>
            </a:r>
            <a:r>
              <a:rPr lang="en-US" sz="1400" b="1" dirty="0">
                <a:solidFill>
                  <a:srgbClr val="1F4C77"/>
                </a:solidFill>
              </a:rPr>
              <a:t>ON THE POTENTIAL OF A SMART CONTROL VALVE SYSTEM FOR IRRIGATION WATER NETWORK MANAGEMENT</a:t>
            </a:r>
          </a:p>
        </p:txBody>
      </p:sp>
      <p:pic>
        <p:nvPicPr>
          <p:cNvPr id="14" name="Immagine 1">
            <a:extLst>
              <a:ext uri="{FF2B5EF4-FFF2-40B4-BE49-F238E27FC236}">
                <a16:creationId xmlns:a16="http://schemas.microsoft.com/office/drawing/2014/main" id="{5EACFD22-773D-FB53-ED5E-99CD5EEB028D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6"/>
          <a:stretch/>
        </p:blipFill>
        <p:spPr>
          <a:xfrm>
            <a:off x="9031648" y="369540"/>
            <a:ext cx="3155366" cy="3668167"/>
          </a:xfrm>
          <a:prstGeom prst="rect">
            <a:avLst/>
          </a:prstGeom>
        </p:spPr>
      </p:pic>
      <p:sp>
        <p:nvSpPr>
          <p:cNvPr id="13" name="CasellaDiTesto 5">
            <a:extLst>
              <a:ext uri="{FF2B5EF4-FFF2-40B4-BE49-F238E27FC236}">
                <a16:creationId xmlns:a16="http://schemas.microsoft.com/office/drawing/2014/main" id="{BB30B2BB-7988-8076-02F2-38AE15082CA2}"/>
              </a:ext>
            </a:extLst>
          </p:cNvPr>
          <p:cNvSpPr txBox="1"/>
          <p:nvPr/>
        </p:nvSpPr>
        <p:spPr>
          <a:xfrm rot="19800000">
            <a:off x="-92718" y="1641341"/>
            <a:ext cx="2144963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ea typeface="Times New Roman" panose="02020603050405020304" pitchFamily="18" charset="0"/>
              </a:rPr>
              <a:t>EPANET-</a:t>
            </a:r>
            <a:r>
              <a:rPr lang="en-US" sz="1400" dirty="0" err="1">
                <a:effectLst/>
                <a:ea typeface="Times New Roman" panose="02020603050405020304" pitchFamily="18" charset="0"/>
              </a:rPr>
              <a:t>Matlab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 Toolkit </a:t>
            </a:r>
          </a:p>
          <a:p>
            <a:pPr algn="ctr"/>
            <a:r>
              <a:rPr lang="en-US" sz="1400" dirty="0" err="1"/>
              <a:t>Eliades</a:t>
            </a:r>
            <a:r>
              <a:rPr lang="en-US" sz="1400" dirty="0"/>
              <a:t> (2016)</a:t>
            </a:r>
            <a:endParaRPr lang="it-IT" sz="1400" dirty="0"/>
          </a:p>
        </p:txBody>
      </p:sp>
      <p:sp>
        <p:nvSpPr>
          <p:cNvPr id="16" name="CasellaDiTesto 10">
            <a:extLst>
              <a:ext uri="{FF2B5EF4-FFF2-40B4-BE49-F238E27FC236}">
                <a16:creationId xmlns:a16="http://schemas.microsoft.com/office/drawing/2014/main" id="{D49A3217-FCF7-9A5B-444F-32E7262BB997}"/>
              </a:ext>
            </a:extLst>
          </p:cNvPr>
          <p:cNvSpPr txBox="1"/>
          <p:nvPr/>
        </p:nvSpPr>
        <p:spPr>
          <a:xfrm>
            <a:off x="8043750" y="6139898"/>
            <a:ext cx="42241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Aft>
                <a:spcPts val="1200"/>
              </a:spcAft>
              <a:tabLst>
                <a:tab pos="457200" algn="l"/>
              </a:tabLst>
            </a:pPr>
            <a:r>
              <a:rPr lang="en-US" sz="1000" i="0" dirty="0">
                <a:effectLst/>
                <a:ea typeface="Times New Roman" panose="02020603050405020304" pitchFamily="18" charset="0"/>
              </a:rPr>
              <a:t>Ferrarese G., Pagano A., </a:t>
            </a:r>
            <a:r>
              <a:rPr lang="en-US" sz="1000" i="0" dirty="0" err="1">
                <a:effectLst/>
                <a:ea typeface="Times New Roman" panose="02020603050405020304" pitchFamily="18" charset="0"/>
              </a:rPr>
              <a:t>Fratino</a:t>
            </a:r>
            <a:r>
              <a:rPr lang="en-US" sz="1000" i="0" dirty="0">
                <a:effectLst/>
                <a:ea typeface="Times New Roman" panose="02020603050405020304" pitchFamily="18" charset="0"/>
              </a:rPr>
              <a:t> U., </a:t>
            </a:r>
            <a:r>
              <a:rPr lang="en-US" sz="1000" i="0" dirty="0" err="1">
                <a:effectLst/>
                <a:ea typeface="Times New Roman" panose="02020603050405020304" pitchFamily="18" charset="0"/>
              </a:rPr>
              <a:t>Malavasi</a:t>
            </a:r>
            <a:r>
              <a:rPr lang="en-US" sz="1000" i="0" dirty="0">
                <a:effectLst/>
                <a:ea typeface="Times New Roman" panose="02020603050405020304" pitchFamily="18" charset="0"/>
              </a:rPr>
              <a:t> S. Improving Operation of Pressurized Irrigation Systems by an Off-grid Control Devices Network (2021) </a:t>
            </a:r>
            <a:r>
              <a:rPr lang="en-US" sz="1000" i="1" dirty="0">
                <a:effectLst/>
                <a:ea typeface="Times New Roman" panose="02020603050405020304" pitchFamily="18" charset="0"/>
              </a:rPr>
              <a:t>Water Resources Management</a:t>
            </a:r>
            <a:r>
              <a:rPr lang="en-US" sz="1000" i="0" dirty="0">
                <a:effectLst/>
                <a:ea typeface="Times New Roman" panose="02020603050405020304" pitchFamily="18" charset="0"/>
              </a:rPr>
              <a:t>, DOI: 10.1007/s11269-021-02869-5</a:t>
            </a:r>
            <a:endParaRPr lang="it-IT" sz="1000" i="1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2C1744-F6D8-1097-6A5E-673AD1F67EF7}"/>
              </a:ext>
            </a:extLst>
          </p:cNvPr>
          <p:cNvSpPr txBox="1"/>
          <p:nvPr/>
        </p:nvSpPr>
        <p:spPr>
          <a:xfrm>
            <a:off x="8951343" y="382438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Sector 25</a:t>
            </a:r>
            <a:endParaRPr lang="it-IT" dirty="0"/>
          </a:p>
          <a:p>
            <a:r>
              <a:rPr lang="en-US" dirty="0"/>
              <a:t>District 4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 err="1"/>
              <a:t>Sinistra</a:t>
            </a:r>
            <a:r>
              <a:rPr lang="en-US" dirty="0"/>
              <a:t> </a:t>
            </a:r>
            <a:r>
              <a:rPr lang="en-US" dirty="0" err="1"/>
              <a:t>Ofanto</a:t>
            </a:r>
            <a:r>
              <a:rPr lang="en-US" dirty="0"/>
              <a:t> PID</a:t>
            </a:r>
          </a:p>
          <a:p>
            <a:r>
              <a:rPr lang="en-US" dirty="0" err="1"/>
              <a:t>Capitanata</a:t>
            </a:r>
            <a:r>
              <a:rPr lang="en-US" dirty="0"/>
              <a:t> (Puglia, Southern Italy)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A34C3C-5001-7856-96D7-ED56199C9907}"/>
              </a:ext>
            </a:extLst>
          </p:cNvPr>
          <p:cNvSpPr txBox="1"/>
          <p:nvPr/>
        </p:nvSpPr>
        <p:spPr>
          <a:xfrm>
            <a:off x="10504097" y="4048664"/>
            <a:ext cx="14492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24 nodes</a:t>
            </a:r>
          </a:p>
          <a:p>
            <a:r>
              <a:rPr lang="en-US" dirty="0">
                <a:ea typeface="Calibri"/>
                <a:cs typeface="Calibri"/>
              </a:rPr>
              <a:t>19 hydrants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26377" y="1434154"/>
            <a:ext cx="6075947" cy="34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PRELIMINARY HYDRAULIC MODELLING AND NETWORK ASSESSMENT</a:t>
            </a:r>
          </a:p>
        </p:txBody>
      </p:sp>
      <p:sp>
        <p:nvSpPr>
          <p:cNvPr id="17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2834062" y="1833312"/>
            <a:ext cx="4240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6695" algn="l"/>
                <a:tab pos="226695" algn="l"/>
                <a:tab pos="270510" algn="l"/>
              </a:tabLst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defRPr>
            </a:lvl1pPr>
          </a:lstStyle>
          <a:p>
            <a:r>
              <a:rPr lang="en-US" dirty="0"/>
              <a:t>Definition of boundary conditions</a:t>
            </a:r>
          </a:p>
          <a:p>
            <a:r>
              <a:rPr lang="en-US" dirty="0"/>
              <a:t>Recursive hydraulic simulations</a:t>
            </a:r>
          </a:p>
          <a:p>
            <a:r>
              <a:rPr lang="en-US" dirty="0"/>
              <a:t>Identification of critical nodes</a:t>
            </a:r>
            <a:endParaRPr lang="it-IT" dirty="0"/>
          </a:p>
        </p:txBody>
      </p:sp>
      <p:sp>
        <p:nvSpPr>
          <p:cNvPr id="18" name="Rounded Rectangle 17"/>
          <p:cNvSpPr/>
          <p:nvPr/>
        </p:nvSpPr>
        <p:spPr>
          <a:xfrm>
            <a:off x="1726377" y="2849835"/>
            <a:ext cx="6075947" cy="34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INTEGRATED MODELING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24171" y="3508978"/>
            <a:ext cx="2430387" cy="34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GVS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859374" y="3508978"/>
            <a:ext cx="2430387" cy="34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NETWORK</a:t>
            </a:r>
          </a:p>
        </p:txBody>
      </p:sp>
      <p:sp>
        <p:nvSpPr>
          <p:cNvPr id="21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133811" y="3947530"/>
            <a:ext cx="4736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6695" algn="l"/>
                <a:tab pos="226695" algn="l"/>
                <a:tab pos="270510" algn="l"/>
              </a:tabLst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defRPr>
            </a:lvl1pPr>
          </a:lstStyle>
          <a:p>
            <a:r>
              <a:rPr lang="en-US" dirty="0"/>
              <a:t>Analysis of GVS operating conditions</a:t>
            </a:r>
          </a:p>
          <a:p>
            <a:r>
              <a:rPr lang="en-US" dirty="0"/>
              <a:t>Sizing, opening degree and efficiency</a:t>
            </a:r>
          </a:p>
          <a:p>
            <a:r>
              <a:rPr lang="en-US" dirty="0"/>
              <a:t>Computation of potential energy recovery</a:t>
            </a:r>
          </a:p>
        </p:txBody>
      </p:sp>
      <p:sp>
        <p:nvSpPr>
          <p:cNvPr id="22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5008427" y="3943076"/>
            <a:ext cx="4262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26695" algn="l"/>
                <a:tab pos="226695" algn="l"/>
                <a:tab pos="270510" algn="l"/>
              </a:tabLst>
              <a:defRPr kumimoji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defRPr>
            </a:lvl1pPr>
          </a:lstStyle>
          <a:p>
            <a:r>
              <a:rPr lang="en-US" dirty="0"/>
              <a:t>Identification of suitable rules to reduce failures (non contemporaneity)</a:t>
            </a:r>
          </a:p>
          <a:p>
            <a:r>
              <a:rPr lang="en-US" dirty="0"/>
              <a:t>Computation of hydraulic variables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26377" y="5074857"/>
            <a:ext cx="6075947" cy="34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DESIGN OF THE SET OF GVS AND FINAL NETWORK ASSESSMENT</a:t>
            </a:r>
          </a:p>
        </p:txBody>
      </p:sp>
    </p:spTree>
    <p:extLst>
      <p:ext uri="{BB962C8B-B14F-4D97-AF65-F5344CB8AC3E}">
        <p14:creationId xmlns:p14="http://schemas.microsoft.com/office/powerpoint/2010/main" val="40616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11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1F4C77"/>
                </a:solidFill>
              </a:rPr>
              <a:t>Ferrarese G.</a:t>
            </a:r>
            <a:r>
              <a:rPr lang="it-IT" sz="1400" i="1" baseline="30000" dirty="0">
                <a:solidFill>
                  <a:srgbClr val="1F4C77"/>
                </a:solidFill>
              </a:rPr>
              <a:t>.</a:t>
            </a:r>
            <a:r>
              <a:rPr lang="it-IT" sz="1400" i="1" dirty="0">
                <a:solidFill>
                  <a:srgbClr val="1F4C77"/>
                </a:solidFill>
              </a:rPr>
              <a:t>, Pagano A., Fratino U., Malavasi S. 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- </a:t>
            </a:r>
            <a:r>
              <a:rPr lang="en-US" sz="1400" b="1" dirty="0">
                <a:solidFill>
                  <a:srgbClr val="1F4C77"/>
                </a:solidFill>
              </a:rPr>
              <a:t>ON THE POTENTIAL OF A SMART CONTROL VALVE SYSTEM FOR IRRIGATION WATER NETWORK MANAGEMENT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138258" y="755198"/>
            <a:ext cx="327031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Boundary conditions</a:t>
            </a:r>
            <a:endParaRPr lang="es-ES" sz="2800" b="1" dirty="0"/>
          </a:p>
        </p:txBody>
      </p:sp>
      <p:sp>
        <p:nvSpPr>
          <p:cNvPr id="13" name="CasellaDiTesto 8">
            <a:extLst>
              <a:ext uri="{FF2B5EF4-FFF2-40B4-BE49-F238E27FC236}">
                <a16:creationId xmlns:a16="http://schemas.microsoft.com/office/drawing/2014/main" id="{E02BFB3C-4365-C599-DC5F-3B147BD582BC}"/>
              </a:ext>
            </a:extLst>
          </p:cNvPr>
          <p:cNvSpPr txBox="1"/>
          <p:nvPr/>
        </p:nvSpPr>
        <p:spPr>
          <a:xfrm>
            <a:off x="138258" y="1278418"/>
            <a:ext cx="1178482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Monthly variation of boundaries and operating conditions, during the irrigation season (April - November)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Times New Roman" panose="02020603050405020304" pitchFamily="18" charset="0"/>
              </a:rPr>
              <a:t>Variable u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pstream head from 143 m at the beginning of the irrigation season to 128 m, corresponding to the peak demand and the lowest water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Times New Roman" panose="02020603050405020304" pitchFamily="18" charset="0"/>
              </a:rPr>
              <a:t>V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ariable number of operating hydrants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Hydrant parameters: 10 l/s and 20 m of head</a:t>
            </a:r>
            <a:endParaRPr lang="it-IT" sz="2000" dirty="0"/>
          </a:p>
        </p:txBody>
      </p:sp>
      <p:graphicFrame>
        <p:nvGraphicFramePr>
          <p:cNvPr id="14" name="Tabella 2">
            <a:extLst>
              <a:ext uri="{FF2B5EF4-FFF2-40B4-BE49-F238E27FC236}">
                <a16:creationId xmlns:a16="http://schemas.microsoft.com/office/drawing/2014/main" id="{695FAF86-E5A2-1197-B051-B872738F5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492863"/>
              </p:ext>
            </p:extLst>
          </p:nvPr>
        </p:nvGraphicFramePr>
        <p:xfrm>
          <a:off x="380140" y="7330073"/>
          <a:ext cx="7317868" cy="219456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95879">
                  <a:extLst>
                    <a:ext uri="{9D8B030D-6E8A-4147-A177-3AD203B41FA5}">
                      <a16:colId xmlns:a16="http://schemas.microsoft.com/office/drawing/2014/main" val="1791084254"/>
                    </a:ext>
                  </a:extLst>
                </a:gridCol>
                <a:gridCol w="683620">
                  <a:extLst>
                    <a:ext uri="{9D8B030D-6E8A-4147-A177-3AD203B41FA5}">
                      <a16:colId xmlns:a16="http://schemas.microsoft.com/office/drawing/2014/main" val="2430037102"/>
                    </a:ext>
                  </a:extLst>
                </a:gridCol>
                <a:gridCol w="692043">
                  <a:extLst>
                    <a:ext uri="{9D8B030D-6E8A-4147-A177-3AD203B41FA5}">
                      <a16:colId xmlns:a16="http://schemas.microsoft.com/office/drawing/2014/main" val="936009617"/>
                    </a:ext>
                  </a:extLst>
                </a:gridCol>
                <a:gridCol w="686428">
                  <a:extLst>
                    <a:ext uri="{9D8B030D-6E8A-4147-A177-3AD203B41FA5}">
                      <a16:colId xmlns:a16="http://schemas.microsoft.com/office/drawing/2014/main" val="3210117507"/>
                    </a:ext>
                  </a:extLst>
                </a:gridCol>
                <a:gridCol w="740861">
                  <a:extLst>
                    <a:ext uri="{9D8B030D-6E8A-4147-A177-3AD203B41FA5}">
                      <a16:colId xmlns:a16="http://schemas.microsoft.com/office/drawing/2014/main" val="555669424"/>
                    </a:ext>
                  </a:extLst>
                </a:gridCol>
                <a:gridCol w="690638">
                  <a:extLst>
                    <a:ext uri="{9D8B030D-6E8A-4147-A177-3AD203B41FA5}">
                      <a16:colId xmlns:a16="http://schemas.microsoft.com/office/drawing/2014/main" val="2276165695"/>
                    </a:ext>
                  </a:extLst>
                </a:gridCol>
                <a:gridCol w="697657">
                  <a:extLst>
                    <a:ext uri="{9D8B030D-6E8A-4147-A177-3AD203B41FA5}">
                      <a16:colId xmlns:a16="http://schemas.microsoft.com/office/drawing/2014/main" val="3712625809"/>
                    </a:ext>
                  </a:extLst>
                </a:gridCol>
                <a:gridCol w="683620">
                  <a:extLst>
                    <a:ext uri="{9D8B030D-6E8A-4147-A177-3AD203B41FA5}">
                      <a16:colId xmlns:a16="http://schemas.microsoft.com/office/drawing/2014/main" val="3755449488"/>
                    </a:ext>
                  </a:extLst>
                </a:gridCol>
                <a:gridCol w="647122">
                  <a:extLst>
                    <a:ext uri="{9D8B030D-6E8A-4147-A177-3AD203B41FA5}">
                      <a16:colId xmlns:a16="http://schemas.microsoft.com/office/drawing/2014/main" val="3578133570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lt"/>
                        </a:rPr>
                        <a:t>Simultaneous</a:t>
                      </a:r>
                    </a:p>
                    <a:p>
                      <a:r>
                        <a:rPr lang="en-US" sz="1800" dirty="0">
                          <a:effectLst/>
                          <a:latin typeface="+mn-lt"/>
                        </a:rPr>
                        <a:t>Hydrants</a:t>
                      </a:r>
                      <a:endParaRPr lang="it-IT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lt"/>
                        </a:rPr>
                        <a:t>Apr</a:t>
                      </a:r>
                      <a:endParaRPr lang="it-IT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May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Jun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Jul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Aug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lt"/>
                        </a:rPr>
                        <a:t>Sep</a:t>
                      </a:r>
                      <a:endParaRPr lang="it-IT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Oct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Nov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411153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3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1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1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0607949"/>
                  </a:ext>
                </a:extLst>
              </a:tr>
              <a:tr h="128270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4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0.5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0.3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0.3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0.5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1003689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5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0.5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0.3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0.3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lt"/>
                        </a:rPr>
                        <a:t>0.3</a:t>
                      </a:r>
                      <a:endParaRPr lang="it-IT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0.3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0.5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060902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6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0.4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0.3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0.3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0.4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1390743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7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0.4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0.4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 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5479784"/>
                  </a:ext>
                </a:extLst>
              </a:tr>
              <a:tr h="136525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lt"/>
                        </a:rPr>
                        <a:t>Total vol [m</a:t>
                      </a:r>
                      <a:r>
                        <a:rPr lang="en-US" sz="1800" baseline="30000" dirty="0">
                          <a:effectLst/>
                          <a:latin typeface="+mn-lt"/>
                        </a:rPr>
                        <a:t>3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]</a:t>
                      </a:r>
                      <a:endParaRPr lang="it-IT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540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720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900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1080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1296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1080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  <a:latin typeface="+mn-lt"/>
                        </a:rPr>
                        <a:t>900</a:t>
                      </a:r>
                      <a:endParaRPr lang="it-IT" sz="18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+mn-lt"/>
                        </a:rPr>
                        <a:t>540</a:t>
                      </a:r>
                      <a:endParaRPr lang="it-IT" sz="18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7843384"/>
                  </a:ext>
                </a:extLst>
              </a:tr>
            </a:tbl>
          </a:graphicData>
        </a:graphic>
      </p:graphicFrame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17F2181B-9D56-02F6-3209-C276F30FF7C6}"/>
              </a:ext>
            </a:extLst>
          </p:cNvPr>
          <p:cNvSpPr txBox="1"/>
          <p:nvPr/>
        </p:nvSpPr>
        <p:spPr>
          <a:xfrm>
            <a:off x="7681449" y="4180811"/>
            <a:ext cx="4401519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No failures for less than 5 simultaneous hydrants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No failures for upstream head above </a:t>
            </a:r>
            <a:r>
              <a:rPr lang="en-US" sz="2000" dirty="0">
                <a:ea typeface="Times New Roman" panose="02020603050405020304" pitchFamily="18" charset="0"/>
              </a:rPr>
              <a:t>140m</a:t>
            </a:r>
            <a:endParaRPr lang="en-US" sz="2000" dirty="0">
              <a:effectLst/>
              <a:ea typeface="Times New Roman" panose="02020603050405020304" pitchFamily="18" charset="0"/>
              <a:cs typeface="Calibri"/>
            </a:endParaRPr>
          </a:p>
          <a:p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ea typeface="Times New Roman" panose="02020603050405020304" pitchFamily="18" charset="0"/>
              </a:rPr>
              <a:t>14 of the hydrants experience critical conditions</a:t>
            </a:r>
            <a:endParaRPr lang="en-US" sz="20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7575798" y="3457131"/>
            <a:ext cx="3066802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Preliminary results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04126"/>
              </p:ext>
            </p:extLst>
          </p:nvPr>
        </p:nvGraphicFramePr>
        <p:xfrm>
          <a:off x="295076" y="3316080"/>
          <a:ext cx="7075986" cy="2594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1268">
                  <a:extLst>
                    <a:ext uri="{9D8B030D-6E8A-4147-A177-3AD203B41FA5}">
                      <a16:colId xmlns:a16="http://schemas.microsoft.com/office/drawing/2014/main" val="1315364334"/>
                    </a:ext>
                  </a:extLst>
                </a:gridCol>
                <a:gridCol w="689225">
                  <a:extLst>
                    <a:ext uri="{9D8B030D-6E8A-4147-A177-3AD203B41FA5}">
                      <a16:colId xmlns:a16="http://schemas.microsoft.com/office/drawing/2014/main" val="2184975213"/>
                    </a:ext>
                  </a:extLst>
                </a:gridCol>
                <a:gridCol w="788861">
                  <a:extLst>
                    <a:ext uri="{9D8B030D-6E8A-4147-A177-3AD203B41FA5}">
                      <a16:colId xmlns:a16="http://schemas.microsoft.com/office/drawing/2014/main" val="3357359932"/>
                    </a:ext>
                  </a:extLst>
                </a:gridCol>
                <a:gridCol w="672772">
                  <a:extLst>
                    <a:ext uri="{9D8B030D-6E8A-4147-A177-3AD203B41FA5}">
                      <a16:colId xmlns:a16="http://schemas.microsoft.com/office/drawing/2014/main" val="3210266792"/>
                    </a:ext>
                  </a:extLst>
                </a:gridCol>
                <a:gridCol w="672772">
                  <a:extLst>
                    <a:ext uri="{9D8B030D-6E8A-4147-A177-3AD203B41FA5}">
                      <a16:colId xmlns:a16="http://schemas.microsoft.com/office/drawing/2014/main" val="853158495"/>
                    </a:ext>
                  </a:extLst>
                </a:gridCol>
                <a:gridCol w="672772">
                  <a:extLst>
                    <a:ext uri="{9D8B030D-6E8A-4147-A177-3AD203B41FA5}">
                      <a16:colId xmlns:a16="http://schemas.microsoft.com/office/drawing/2014/main" val="3479554215"/>
                    </a:ext>
                  </a:extLst>
                </a:gridCol>
                <a:gridCol w="672772">
                  <a:extLst>
                    <a:ext uri="{9D8B030D-6E8A-4147-A177-3AD203B41FA5}">
                      <a16:colId xmlns:a16="http://schemas.microsoft.com/office/drawing/2014/main" val="2262967895"/>
                    </a:ext>
                  </a:extLst>
                </a:gridCol>
                <a:gridCol w="672772">
                  <a:extLst>
                    <a:ext uri="{9D8B030D-6E8A-4147-A177-3AD203B41FA5}">
                      <a16:colId xmlns:a16="http://schemas.microsoft.com/office/drawing/2014/main" val="3262975717"/>
                    </a:ext>
                  </a:extLst>
                </a:gridCol>
                <a:gridCol w="672772">
                  <a:extLst>
                    <a:ext uri="{9D8B030D-6E8A-4147-A177-3AD203B41FA5}">
                      <a16:colId xmlns:a16="http://schemas.microsoft.com/office/drawing/2014/main" val="421899855"/>
                    </a:ext>
                  </a:extLst>
                </a:gridCol>
              </a:tblGrid>
              <a:tr h="458414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Contemporary hydrants 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Apr 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[%]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May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[%]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Jun 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[%]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Jul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[%]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Aug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[%]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Sept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[%]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Oct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[%]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Nov</a:t>
                      </a:r>
                      <a:endParaRPr lang="it-IT" sz="1600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[%]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12906117"/>
                  </a:ext>
                </a:extLst>
              </a:tr>
              <a:tr h="237696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1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 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1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9926346"/>
                  </a:ext>
                </a:extLst>
              </a:tr>
              <a:tr h="237696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 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0.5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0.3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0.3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0.5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6252584"/>
                  </a:ext>
                </a:extLst>
              </a:tr>
              <a:tr h="237696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0.5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0.3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0.3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0.3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0.3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0.5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6750012"/>
                  </a:ext>
                </a:extLst>
              </a:tr>
              <a:tr h="237696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0.4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0.3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0.3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0.4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 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 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8760301"/>
                  </a:ext>
                </a:extLst>
              </a:tr>
              <a:tr h="236925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j-lt"/>
                        </a:rPr>
                        <a:t> </a:t>
                      </a:r>
                      <a:endParaRPr lang="it-IT" sz="16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0.4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0.4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 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 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 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9469228"/>
                  </a:ext>
                </a:extLst>
              </a:tr>
              <a:tr h="458414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Water demand[m</a:t>
                      </a:r>
                      <a:r>
                        <a:rPr lang="en-US" sz="1600" baseline="30000" dirty="0">
                          <a:effectLst/>
                        </a:rPr>
                        <a:t>3</a:t>
                      </a:r>
                      <a:r>
                        <a:rPr lang="en-US" sz="1600" dirty="0">
                          <a:effectLst/>
                        </a:rPr>
                        <a:t>]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540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720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900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1180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1296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1080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900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j-lt"/>
                        </a:rPr>
                        <a:t>540</a:t>
                      </a:r>
                      <a:endParaRPr lang="it-IT" sz="16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375701"/>
                  </a:ext>
                </a:extLst>
              </a:tr>
              <a:tr h="458414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Inlet Head [m]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140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136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132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131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128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131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133</a:t>
                      </a:r>
                      <a:endParaRPr lang="it-IT" sz="16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139</a:t>
                      </a:r>
                      <a:endParaRPr lang="it-IT" sz="16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657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84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11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1F4C77"/>
                </a:solidFill>
              </a:rPr>
              <a:t>Ferrarese G.</a:t>
            </a:r>
            <a:r>
              <a:rPr lang="it-IT" sz="1400" i="1" baseline="30000" dirty="0">
                <a:solidFill>
                  <a:srgbClr val="1F4C77"/>
                </a:solidFill>
              </a:rPr>
              <a:t>.</a:t>
            </a:r>
            <a:r>
              <a:rPr lang="it-IT" sz="1400" i="1" dirty="0">
                <a:solidFill>
                  <a:srgbClr val="1F4C77"/>
                </a:solidFill>
              </a:rPr>
              <a:t>, Pagano A., Fratino U., Malavasi S. 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- </a:t>
            </a:r>
            <a:r>
              <a:rPr lang="en-US" sz="1400" b="1" dirty="0">
                <a:solidFill>
                  <a:srgbClr val="1F4C77"/>
                </a:solidFill>
              </a:rPr>
              <a:t>ON THE POTENTIAL OF A SMART CONTROL VALVE SYSTEM FOR IRRIGATION WATER NETWORK MANAGEMENT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204758" y="649635"/>
            <a:ext cx="502515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Identification of critical hydrants</a:t>
            </a:r>
            <a:endParaRPr lang="es-ES" sz="2800" b="1" dirty="0"/>
          </a:p>
        </p:txBody>
      </p:sp>
      <p:sp>
        <p:nvSpPr>
          <p:cNvPr id="14" name="CasellaDiTesto 9">
            <a:extLst>
              <a:ext uri="{FF2B5EF4-FFF2-40B4-BE49-F238E27FC236}">
                <a16:creationId xmlns:a16="http://schemas.microsoft.com/office/drawing/2014/main" id="{42D7EF01-DE0C-F878-FEDA-67025F60E193}"/>
              </a:ext>
            </a:extLst>
          </p:cNvPr>
          <p:cNvSpPr txBox="1"/>
          <p:nvPr/>
        </p:nvSpPr>
        <p:spPr>
          <a:xfrm>
            <a:off x="204758" y="1418942"/>
            <a:ext cx="54150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Identification of potential critical combinations of hydrants, based on the level of ‘</a:t>
            </a:r>
            <a:r>
              <a:rPr lang="en-US" sz="2000" i="1" dirty="0">
                <a:effectLst/>
                <a:ea typeface="Times New Roman" panose="02020603050405020304" pitchFamily="18" charset="0"/>
              </a:rPr>
              <a:t>interaction’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  <a:sym typeface="Wingdings" panose="05000000000000000000" pitchFamily="2" charset="2"/>
              </a:rPr>
              <a:t> Matrices define hydrant concurrency in failure conditions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>
              <a:effectLst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0">
                <a:extLst>
                  <a:ext uri="{FF2B5EF4-FFF2-40B4-BE49-F238E27FC236}">
                    <a16:creationId xmlns:a16="http://schemas.microsoft.com/office/drawing/2014/main" id="{5E5F770F-90E0-6476-09C1-6DDB5F3E5F8C}"/>
                  </a:ext>
                </a:extLst>
              </p:cNvPr>
              <p:cNvSpPr txBox="1"/>
              <p:nvPr/>
            </p:nvSpPr>
            <p:spPr>
              <a:xfrm>
                <a:off x="-884164" y="4597991"/>
                <a:ext cx="6114080" cy="703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𝐼h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𝐼𝑐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𝐼h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𝐼h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0">
                <a:extLst>
                  <a:ext uri="{FF2B5EF4-FFF2-40B4-BE49-F238E27FC236}">
                    <a16:creationId xmlns:a16="http://schemas.microsoft.com/office/drawing/2014/main" id="{5E5F770F-90E0-6476-09C1-6DDB5F3E5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4164" y="4597991"/>
                <a:ext cx="6114080" cy="7037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4961077" y="5823346"/>
            <a:ext cx="5892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 panose="02020603050405020304" pitchFamily="18" charset="0"/>
                <a:cs typeface="Book Antiqua" panose="02040602050305030304" pitchFamily="18" charset="0"/>
              </a:rPr>
              <a:t>Clusters of critical hydrants are highlighted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4451404" y="5815583"/>
            <a:ext cx="509673" cy="4156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4961077" y="6190198"/>
            <a:ext cx="68846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lang="it-IT" sz="2000" dirty="0">
                <a:solidFill>
                  <a:srgbClr val="FF0000"/>
                </a:solidFill>
                <a:ea typeface="Times New Roman" panose="02020603050405020304" pitchFamily="18" charset="0"/>
                <a:cs typeface="Book Antiqua" panose="02040602050305030304" pitchFamily="18" charset="0"/>
              </a:rPr>
              <a:t>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 panose="02020603050405020304" pitchFamily="18" charset="0"/>
                <a:cs typeface="Book Antiqua" panose="02040602050305030304" pitchFamily="18" charset="0"/>
              </a:rPr>
              <a:t>umber of</a:t>
            </a:r>
            <a:r>
              <a:rPr kumimoji="0" lang="it-IT" sz="2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 panose="02020603050405020304" pitchFamily="18" charset="0"/>
                <a:cs typeface="Book Antiqua" panose="02040602050305030304" pitchFamily="18" charset="0"/>
              </a:rPr>
              <a:t> contemporary hydrants and inlet pressure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 panose="02020603050405020304" pitchFamily="18" charset="0"/>
                <a:cs typeface="Book Antiqua" panose="02040602050305030304" pitchFamily="18" charset="0"/>
              </a:rPr>
              <a:t>change abruptly the</a:t>
            </a:r>
            <a:r>
              <a:rPr kumimoji="0" lang="it-IT" sz="2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 panose="02020603050405020304" pitchFamily="18" charset="0"/>
                <a:cs typeface="Book Antiqua" panose="02040602050305030304" pitchFamily="18" charset="0"/>
              </a:rPr>
              <a:t> number failures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4441630" y="6302755"/>
            <a:ext cx="509673" cy="4156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oup 6"/>
          <p:cNvGrpSpPr/>
          <p:nvPr/>
        </p:nvGrpSpPr>
        <p:grpSpPr>
          <a:xfrm>
            <a:off x="3688419" y="2361213"/>
            <a:ext cx="8517958" cy="2865863"/>
            <a:chOff x="1808387" y="3155447"/>
            <a:chExt cx="6112402" cy="1993610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4CD2B026-4349-AA50-6654-34DE589D0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23" t="59991" b="2712"/>
            <a:stretch/>
          </p:blipFill>
          <p:spPr>
            <a:xfrm>
              <a:off x="1808387" y="3155447"/>
              <a:ext cx="6112402" cy="19936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541931" y="3458219"/>
              <a:ext cx="1358014" cy="4960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9946" y="3971370"/>
              <a:ext cx="1392210" cy="5553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982252" y="4579392"/>
              <a:ext cx="483656" cy="152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0" name="CasellaDiTesto 9">
            <a:extLst>
              <a:ext uri="{FF2B5EF4-FFF2-40B4-BE49-F238E27FC236}">
                <a16:creationId xmlns:a16="http://schemas.microsoft.com/office/drawing/2014/main" id="{42D7EF01-DE0C-F878-FEDA-67025F60E193}"/>
              </a:ext>
            </a:extLst>
          </p:cNvPr>
          <p:cNvSpPr txBox="1"/>
          <p:nvPr/>
        </p:nvSpPr>
        <p:spPr>
          <a:xfrm>
            <a:off x="12491222" y="3456863"/>
            <a:ext cx="54150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Evaluation of the couple of hydrants whose contemporary functioning should be avoided to reduce the overall failure occurrence.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9081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12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Ferrarese G.</a:t>
            </a:r>
            <a:r>
              <a:rPr kumimoji="0" lang="it-IT" sz="1400" b="0" i="1" u="none" strike="noStrike" kern="1200" cap="none" spc="0" normalizeH="0" baseline="3000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, Pagano A., Fratino U., Malavasi S. 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-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ON THE POTENTIAL OF A SMART CONTROL VALVE SYSTEM FOR IRRIGATION WATER NETWORK MANAGEMENT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133811" y="420393"/>
            <a:ext cx="209781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Some results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1" name="Picture 10" descr="D:\OneDrive - Politecnico di Milano\GV-IRRIGAZIONE\EWAS 22\FullPaper\Figure-2-2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8" t="10037" r="-306" b="372"/>
          <a:stretch/>
        </p:blipFill>
        <p:spPr bwMode="auto">
          <a:xfrm>
            <a:off x="105185" y="3444283"/>
            <a:ext cx="4912150" cy="359538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2145635"/>
                  </p:ext>
                </p:extLst>
              </p:nvPr>
            </p:nvGraphicFramePr>
            <p:xfrm>
              <a:off x="309833" y="1147539"/>
              <a:ext cx="8782016" cy="22882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66461">
                      <a:extLst>
                        <a:ext uri="{9D8B030D-6E8A-4147-A177-3AD203B41FA5}">
                          <a16:colId xmlns:a16="http://schemas.microsoft.com/office/drawing/2014/main" val="677538559"/>
                        </a:ext>
                      </a:extLst>
                    </a:gridCol>
                    <a:gridCol w="824874">
                      <a:extLst>
                        <a:ext uri="{9D8B030D-6E8A-4147-A177-3AD203B41FA5}">
                          <a16:colId xmlns:a16="http://schemas.microsoft.com/office/drawing/2014/main" val="3471425460"/>
                        </a:ext>
                      </a:extLst>
                    </a:gridCol>
                    <a:gridCol w="2831322">
                      <a:extLst>
                        <a:ext uri="{9D8B030D-6E8A-4147-A177-3AD203B41FA5}">
                          <a16:colId xmlns:a16="http://schemas.microsoft.com/office/drawing/2014/main" val="2462640880"/>
                        </a:ext>
                      </a:extLst>
                    </a:gridCol>
                    <a:gridCol w="3259359">
                      <a:extLst>
                        <a:ext uri="{9D8B030D-6E8A-4147-A177-3AD203B41FA5}">
                          <a16:colId xmlns:a16="http://schemas.microsoft.com/office/drawing/2014/main" val="3446273814"/>
                        </a:ext>
                      </a:extLst>
                    </a:gridCol>
                  </a:tblGrid>
                  <a:tr h="6292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Inlet head [m]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Rule ID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Max contemporary in range: </a:t>
                          </a:r>
                        </a:p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14 - 15 - 16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Max contemporary in range: </a:t>
                          </a:r>
                          <a:endParaRPr lang="it-IT" sz="1800" dirty="0">
                            <a:effectLst/>
                            <a:latin typeface="+mn-lt"/>
                          </a:endParaRPr>
                        </a:p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18 – 19 – 20 - 21 – 22 – 23 - 24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chemeClr val="accent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19956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 dirty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&lt;130</m:t>
                                </m:r>
                              </m:oMath>
                            </m:oMathPara>
                          </a14:m>
                          <a:endParaRPr lang="it-IT" sz="180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Base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2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770470296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 dirty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130≤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&lt;132</m:t>
                                </m:r>
                              </m:oMath>
                            </m:oMathPara>
                          </a14:m>
                          <a:endParaRPr lang="it-IT" sz="180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1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 (no limitation)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792682645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 dirty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132≤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&lt;133</m:t>
                                </m:r>
                              </m:oMath>
                            </m:oMathPara>
                          </a14:m>
                          <a:endParaRPr lang="it-IT" sz="180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2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 (no limitation)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4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2851886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 dirty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133≤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&lt;134</m:t>
                                </m:r>
                              </m:oMath>
                            </m:oMathPara>
                          </a14:m>
                          <a:endParaRPr lang="it-IT" sz="180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13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 (no limitation)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5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67461872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 dirty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134≤</m:t>
                                    </m:r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No rule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-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-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592667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2145635"/>
                  </p:ext>
                </p:extLst>
              </p:nvPr>
            </p:nvGraphicFramePr>
            <p:xfrm>
              <a:off x="309833" y="1147539"/>
              <a:ext cx="8782016" cy="22882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66461">
                      <a:extLst>
                        <a:ext uri="{9D8B030D-6E8A-4147-A177-3AD203B41FA5}">
                          <a16:colId xmlns:a16="http://schemas.microsoft.com/office/drawing/2014/main" val="677538559"/>
                        </a:ext>
                      </a:extLst>
                    </a:gridCol>
                    <a:gridCol w="824874">
                      <a:extLst>
                        <a:ext uri="{9D8B030D-6E8A-4147-A177-3AD203B41FA5}">
                          <a16:colId xmlns:a16="http://schemas.microsoft.com/office/drawing/2014/main" val="3471425460"/>
                        </a:ext>
                      </a:extLst>
                    </a:gridCol>
                    <a:gridCol w="2831322">
                      <a:extLst>
                        <a:ext uri="{9D8B030D-6E8A-4147-A177-3AD203B41FA5}">
                          <a16:colId xmlns:a16="http://schemas.microsoft.com/office/drawing/2014/main" val="2462640880"/>
                        </a:ext>
                      </a:extLst>
                    </a:gridCol>
                    <a:gridCol w="3259359">
                      <a:extLst>
                        <a:ext uri="{9D8B030D-6E8A-4147-A177-3AD203B41FA5}">
                          <a16:colId xmlns:a16="http://schemas.microsoft.com/office/drawing/2014/main" val="3446273814"/>
                        </a:ext>
                      </a:extLst>
                    </a:gridCol>
                  </a:tblGrid>
                  <a:tr h="6292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Inlet head [m]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Rule ID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Max contemporary in range: </a:t>
                          </a:r>
                        </a:p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14 - 15 - 16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Max contemporary in range: </a:t>
                          </a:r>
                          <a:endParaRPr lang="it-IT" sz="1800" dirty="0">
                            <a:effectLst/>
                            <a:latin typeface="+mn-lt"/>
                          </a:endParaRPr>
                        </a:p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18 – 19 – 20 - 21 – 22 – 23 - 24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solidFill>
                          <a:schemeClr val="accent4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4419956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327" t="-196364" r="-372549" b="-4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Base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2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770470296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327" t="-301852" r="-372549" b="-32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1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 (no limitation)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792682645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327" t="-394545" r="-372549" b="-2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2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 (no limitation)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4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182851886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327" t="-503704" r="-372549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ts val="13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3 (no limitation)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5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67461872"/>
                      </a:ext>
                    </a:extLst>
                  </a:tr>
                  <a:tr h="33179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blipFill>
                          <a:blip r:embed="rId6"/>
                          <a:stretch>
                            <a:fillRect l="-327" t="-592727" r="-37254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No rule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-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3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n-lt"/>
                            </a:rPr>
                            <a:t>-</a:t>
                          </a:r>
                          <a:endParaRPr lang="it-IT" sz="1800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592667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 6"/>
          <p:cNvGrpSpPr/>
          <p:nvPr/>
        </p:nvGrpSpPr>
        <p:grpSpPr>
          <a:xfrm>
            <a:off x="9574038" y="-3774"/>
            <a:ext cx="2617962" cy="3043426"/>
            <a:chOff x="9455525" y="1892366"/>
            <a:chExt cx="2617962" cy="3043426"/>
          </a:xfrm>
        </p:grpSpPr>
        <p:pic>
          <p:nvPicPr>
            <p:cNvPr id="17" name="Immagine 1">
              <a:extLst>
                <a:ext uri="{FF2B5EF4-FFF2-40B4-BE49-F238E27FC236}">
                  <a16:creationId xmlns:a16="http://schemas.microsoft.com/office/drawing/2014/main" id="{5EACFD22-773D-FB53-ED5E-99CD5EEB028D}"/>
                </a:ext>
              </a:extLst>
            </p:cNvPr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6"/>
            <a:stretch/>
          </p:blipFill>
          <p:spPr>
            <a:xfrm>
              <a:off x="9455525" y="1892366"/>
              <a:ext cx="2617962" cy="3043426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9567081" y="4121624"/>
              <a:ext cx="75063" cy="75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 17"/>
            <p:cNvSpPr/>
            <p:nvPr/>
          </p:nvSpPr>
          <p:spPr>
            <a:xfrm>
              <a:off x="9692185" y="4042008"/>
              <a:ext cx="75063" cy="75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 18"/>
            <p:cNvSpPr/>
            <p:nvPr/>
          </p:nvSpPr>
          <p:spPr>
            <a:xfrm>
              <a:off x="9835488" y="3939650"/>
              <a:ext cx="75063" cy="75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 19"/>
            <p:cNvSpPr/>
            <p:nvPr/>
          </p:nvSpPr>
          <p:spPr>
            <a:xfrm>
              <a:off x="10567919" y="3368717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 20"/>
            <p:cNvSpPr/>
            <p:nvPr/>
          </p:nvSpPr>
          <p:spPr>
            <a:xfrm>
              <a:off x="10979631" y="3473349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 21"/>
            <p:cNvSpPr/>
            <p:nvPr/>
          </p:nvSpPr>
          <p:spPr>
            <a:xfrm>
              <a:off x="10986455" y="3650773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 22"/>
            <p:cNvSpPr/>
            <p:nvPr/>
          </p:nvSpPr>
          <p:spPr>
            <a:xfrm>
              <a:off x="11000102" y="3800900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 23"/>
            <p:cNvSpPr/>
            <p:nvPr/>
          </p:nvSpPr>
          <p:spPr>
            <a:xfrm>
              <a:off x="10945511" y="4647062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 24"/>
            <p:cNvSpPr/>
            <p:nvPr/>
          </p:nvSpPr>
          <p:spPr>
            <a:xfrm>
              <a:off x="10652080" y="4722122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 25"/>
            <p:cNvSpPr/>
            <p:nvPr/>
          </p:nvSpPr>
          <p:spPr>
            <a:xfrm>
              <a:off x="10515599" y="4749419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5343632" y="4394615"/>
            <a:ext cx="445329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 panose="02020603050405020304" pitchFamily="18" charset="0"/>
                <a:cs typeface="Book Antiqua" panose="02040602050305030304" pitchFamily="18" charset="0"/>
              </a:rPr>
              <a:t>Adaptive</a:t>
            </a:r>
            <a:r>
              <a:rPr kumimoji="0" lang="it-IT" sz="2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 panose="02020603050405020304" pitchFamily="18" charset="0"/>
                <a:cs typeface="Book Antiqua" panose="02040602050305030304" pitchFamily="18" charset="0"/>
              </a:rPr>
              <a:t> rule </a:t>
            </a:r>
            <a:r>
              <a:rPr lang="it-IT" sz="2000" dirty="0" err="1">
                <a:solidFill>
                  <a:srgbClr val="FF0000"/>
                </a:solidFill>
                <a:ea typeface="Times New Roman" panose="02020603050405020304" pitchFamily="18" charset="0"/>
                <a:cs typeface="Book Antiqua" panose="02040602050305030304" pitchFamily="18" charset="0"/>
              </a:rPr>
              <a:t>limit</a:t>
            </a:r>
            <a:r>
              <a:rPr lang="it-IT" sz="2000" dirty="0">
                <a:solidFill>
                  <a:srgbClr val="FF0000"/>
                </a:solidFill>
                <a:ea typeface="Times New Roman" panose="02020603050405020304" pitchFamily="18" charset="0"/>
                <a:cs typeface="Book Antiqua" panose="02040602050305030304" pitchFamily="18" charset="0"/>
              </a:rPr>
              <a:t> the</a:t>
            </a:r>
            <a:r>
              <a:rPr kumimoji="0" lang="it-IT" sz="2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Times New Roman" panose="02020603050405020304" pitchFamily="18" charset="0"/>
                <a:cs typeface="Book Antiqua" panose="02040602050305030304" pitchFamily="18" charset="0"/>
              </a:rPr>
              <a:t> </a:t>
            </a:r>
            <a:r>
              <a:rPr lang="it-IT" sz="2000" dirty="0" err="1">
                <a:solidFill>
                  <a:srgbClr val="FF0000"/>
                </a:solidFill>
                <a:ea typeface="Times New Roman" panose="02020603050405020304" pitchFamily="18" charset="0"/>
                <a:cs typeface="Book Antiqua" panose="02040602050305030304" pitchFamily="18" charset="0"/>
              </a:rPr>
              <a:t>severity</a:t>
            </a:r>
            <a:r>
              <a:rPr lang="it-IT" sz="2000" dirty="0">
                <a:solidFill>
                  <a:srgbClr val="FF0000"/>
                </a:solidFill>
                <a:ea typeface="Times New Roman" panose="02020603050405020304" pitchFamily="18" charset="0"/>
                <a:cs typeface="Book Antiqua" panose="02040602050305030304" pitchFamily="18" charset="0"/>
              </a:rPr>
              <a:t> keeping </a:t>
            </a:r>
            <a:r>
              <a:rPr lang="it-IT" sz="2000" dirty="0" err="1">
                <a:solidFill>
                  <a:srgbClr val="FF0000"/>
                </a:solidFill>
                <a:ea typeface="Times New Roman" panose="02020603050405020304" pitchFamily="18" charset="0"/>
                <a:cs typeface="Book Antiqua" panose="02040602050305030304" pitchFamily="18" charset="0"/>
              </a:rPr>
              <a:t>failure</a:t>
            </a:r>
            <a:r>
              <a:rPr lang="it-IT" sz="2000" dirty="0">
                <a:solidFill>
                  <a:srgbClr val="FF0000"/>
                </a:solidFill>
                <a:ea typeface="Times New Roman" panose="02020603050405020304" pitchFamily="18" charset="0"/>
                <a:cs typeface="Book Antiqua" panose="02040602050305030304" pitchFamily="18" charset="0"/>
              </a:rPr>
              <a:t> </a:t>
            </a:r>
            <a:r>
              <a:rPr lang="it-IT" sz="2000" dirty="0" err="1">
                <a:solidFill>
                  <a:srgbClr val="FF0000"/>
                </a:solidFill>
                <a:ea typeface="Times New Roman" panose="02020603050405020304" pitchFamily="18" charset="0"/>
                <a:cs typeface="Book Antiqua" panose="02040602050305030304" pitchFamily="18" charset="0"/>
              </a:rPr>
              <a:t>reduction</a:t>
            </a:r>
            <a:r>
              <a:rPr lang="it-IT" sz="2000" dirty="0">
                <a:solidFill>
                  <a:srgbClr val="FF0000"/>
                </a:solidFill>
                <a:ea typeface="Times New Roman" panose="02020603050405020304" pitchFamily="18" charset="0"/>
                <a:cs typeface="Book Antiqua" panose="02040602050305030304" pitchFamily="18" charset="0"/>
              </a:rPr>
              <a:t> rate</a:t>
            </a:r>
            <a:endParaRPr lang="it-IT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4770849" y="4498771"/>
            <a:ext cx="509673" cy="4156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2914631" y="391610"/>
            <a:ext cx="68728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Definition of adaptive management rules that prevents contemporary use of hydrants in clusters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40956" y="4743392"/>
            <a:ext cx="3155439" cy="1203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11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solidFill>
                  <a:srgbClr val="1F4C77"/>
                </a:solidFill>
              </a:rPr>
              <a:t>Ferrarese G.</a:t>
            </a:r>
            <a:r>
              <a:rPr lang="it-IT" sz="1400" i="1" baseline="30000" dirty="0">
                <a:solidFill>
                  <a:srgbClr val="1F4C77"/>
                </a:solidFill>
              </a:rPr>
              <a:t>.</a:t>
            </a:r>
            <a:r>
              <a:rPr lang="it-IT" sz="1400" i="1" dirty="0">
                <a:solidFill>
                  <a:srgbClr val="1F4C77"/>
                </a:solidFill>
              </a:rPr>
              <a:t>, Pagano A., Fratino U., Malavasi S. 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</a:rPr>
              <a:t>- </a:t>
            </a:r>
            <a:r>
              <a:rPr lang="en-US" sz="1400" b="1" dirty="0">
                <a:solidFill>
                  <a:srgbClr val="1F4C77"/>
                </a:solidFill>
              </a:rPr>
              <a:t>ON THE POTENTIAL OF A SMART CONTROL VALVE SYSTEM FOR IRRIGATION WATER NETWORK MANAGEMENT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204758" y="649635"/>
            <a:ext cx="788318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/>
              <a:t>The technological solution can implement the rules </a:t>
            </a:r>
            <a:endParaRPr lang="es-ES" sz="2800" b="1" dirty="0"/>
          </a:p>
        </p:txBody>
      </p:sp>
      <p:sp>
        <p:nvSpPr>
          <p:cNvPr id="14" name="CasellaDiTesto 9">
            <a:extLst>
              <a:ext uri="{FF2B5EF4-FFF2-40B4-BE49-F238E27FC236}">
                <a16:creationId xmlns:a16="http://schemas.microsoft.com/office/drawing/2014/main" id="{42D7EF01-DE0C-F878-FEDA-67025F60E193}"/>
              </a:ext>
            </a:extLst>
          </p:cNvPr>
          <p:cNvSpPr txBox="1"/>
          <p:nvPr/>
        </p:nvSpPr>
        <p:spPr>
          <a:xfrm>
            <a:off x="204757" y="1418942"/>
            <a:ext cx="60923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000" dirty="0"/>
              <a:t>GVS are thought to be installed in several nodes of the network in order to actuate management rules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it-IT" sz="20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7716109" y="1818530"/>
            <a:ext cx="3163961" cy="3678159"/>
            <a:chOff x="9455525" y="1892366"/>
            <a:chExt cx="2617962" cy="3043426"/>
          </a:xfrm>
        </p:grpSpPr>
        <p:pic>
          <p:nvPicPr>
            <p:cNvPr id="30" name="Immagine 1">
              <a:extLst>
                <a:ext uri="{FF2B5EF4-FFF2-40B4-BE49-F238E27FC236}">
                  <a16:creationId xmlns:a16="http://schemas.microsoft.com/office/drawing/2014/main" id="{5EACFD22-773D-FB53-ED5E-99CD5EEB028D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6"/>
            <a:stretch/>
          </p:blipFill>
          <p:spPr>
            <a:xfrm>
              <a:off x="9455525" y="1892366"/>
              <a:ext cx="2617962" cy="3043426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>
            <a:xfrm>
              <a:off x="9567081" y="4121624"/>
              <a:ext cx="75063" cy="75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 31"/>
            <p:cNvSpPr/>
            <p:nvPr/>
          </p:nvSpPr>
          <p:spPr>
            <a:xfrm>
              <a:off x="9692185" y="4042008"/>
              <a:ext cx="75063" cy="75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 32"/>
            <p:cNvSpPr/>
            <p:nvPr/>
          </p:nvSpPr>
          <p:spPr>
            <a:xfrm>
              <a:off x="9835488" y="3939650"/>
              <a:ext cx="75063" cy="75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 33"/>
            <p:cNvSpPr/>
            <p:nvPr/>
          </p:nvSpPr>
          <p:spPr>
            <a:xfrm>
              <a:off x="10567919" y="3368717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 34"/>
            <p:cNvSpPr/>
            <p:nvPr/>
          </p:nvSpPr>
          <p:spPr>
            <a:xfrm>
              <a:off x="10979631" y="3473349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 35"/>
            <p:cNvSpPr/>
            <p:nvPr/>
          </p:nvSpPr>
          <p:spPr>
            <a:xfrm>
              <a:off x="10986455" y="3650773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 36"/>
            <p:cNvSpPr/>
            <p:nvPr/>
          </p:nvSpPr>
          <p:spPr>
            <a:xfrm>
              <a:off x="11000102" y="3800900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 37"/>
            <p:cNvSpPr/>
            <p:nvPr/>
          </p:nvSpPr>
          <p:spPr>
            <a:xfrm>
              <a:off x="10945511" y="4647062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Oval 38"/>
            <p:cNvSpPr/>
            <p:nvPr/>
          </p:nvSpPr>
          <p:spPr>
            <a:xfrm>
              <a:off x="10652080" y="4722122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Oval 39"/>
            <p:cNvSpPr/>
            <p:nvPr/>
          </p:nvSpPr>
          <p:spPr>
            <a:xfrm>
              <a:off x="10515599" y="4749419"/>
              <a:ext cx="75063" cy="75062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41" name="Straight Connector 40"/>
          <p:cNvCxnSpPr>
            <a:stCxn id="33" idx="1"/>
          </p:cNvCxnSpPr>
          <p:nvPr/>
        </p:nvCxnSpPr>
        <p:spPr>
          <a:xfrm flipH="1" flipV="1">
            <a:off x="8010372" y="3348233"/>
            <a:ext cx="178230" cy="957845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2" idx="0"/>
          </p:cNvCxnSpPr>
          <p:nvPr/>
        </p:nvCxnSpPr>
        <p:spPr>
          <a:xfrm flipH="1" flipV="1">
            <a:off x="8002125" y="3372093"/>
            <a:ext cx="45361" cy="1044406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1" idx="1"/>
          </p:cNvCxnSpPr>
          <p:nvPr/>
        </p:nvCxnSpPr>
        <p:spPr>
          <a:xfrm flipV="1">
            <a:off x="7864216" y="3378651"/>
            <a:ext cx="130454" cy="1147353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8047486" y="3344554"/>
            <a:ext cx="1084843" cy="282976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7997724" y="3332015"/>
            <a:ext cx="999547" cy="1925673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9" idx="0"/>
          </p:cNvCxnSpPr>
          <p:nvPr/>
        </p:nvCxnSpPr>
        <p:spPr>
          <a:xfrm flipH="1" flipV="1">
            <a:off x="7997724" y="3332015"/>
            <a:ext cx="1209851" cy="1906441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8" idx="1"/>
          </p:cNvCxnSpPr>
          <p:nvPr/>
        </p:nvCxnSpPr>
        <p:spPr>
          <a:xfrm flipH="1" flipV="1">
            <a:off x="7997724" y="3332015"/>
            <a:ext cx="1532406" cy="1829012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997724" y="3332015"/>
            <a:ext cx="1055622" cy="325594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5" idx="3"/>
          </p:cNvCxnSpPr>
          <p:nvPr/>
        </p:nvCxnSpPr>
        <p:spPr>
          <a:xfrm flipH="1" flipV="1">
            <a:off x="7997724" y="3332015"/>
            <a:ext cx="1573642" cy="474658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7" idx="2"/>
          </p:cNvCxnSpPr>
          <p:nvPr/>
        </p:nvCxnSpPr>
        <p:spPr>
          <a:xfrm flipH="1" flipV="1">
            <a:off x="7997724" y="3332015"/>
            <a:ext cx="1585097" cy="838449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36" idx="1"/>
          </p:cNvCxnSpPr>
          <p:nvPr/>
        </p:nvCxnSpPr>
        <p:spPr>
          <a:xfrm flipH="1" flipV="1">
            <a:off x="7997724" y="3332015"/>
            <a:ext cx="1581889" cy="624938"/>
          </a:xfrm>
          <a:prstGeom prst="line">
            <a:avLst/>
          </a:prstGeom>
          <a:ln>
            <a:solidFill>
              <a:srgbClr val="FF0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7">
            <a:extLst>
              <a:ext uri="{FF2B5EF4-FFF2-40B4-BE49-F238E27FC236}">
                <a16:creationId xmlns:a16="http://schemas.microsoft.com/office/drawing/2014/main" id="{F6CCF748-1978-6967-570C-DFFE80FF77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02" b="89982" l="706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1" b="10096"/>
          <a:stretch/>
        </p:blipFill>
        <p:spPr>
          <a:xfrm>
            <a:off x="6563660" y="2165901"/>
            <a:ext cx="1784932" cy="199944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1" name="Rectangle 70"/>
          <p:cNvSpPr/>
          <p:nvPr/>
        </p:nvSpPr>
        <p:spPr>
          <a:xfrm>
            <a:off x="903422" y="3361002"/>
            <a:ext cx="4461991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Additional functions to farmers:</a:t>
            </a:r>
          </a:p>
          <a:p>
            <a:r>
              <a:rPr lang="en-US" dirty="0"/>
              <a:t>-pressure and flow rate </a:t>
            </a:r>
            <a:r>
              <a:rPr lang="en-US" sz="2000" dirty="0"/>
              <a:t>real-time</a:t>
            </a:r>
            <a:r>
              <a:rPr lang="en-US" dirty="0"/>
              <a:t> monitoring</a:t>
            </a:r>
          </a:p>
          <a:p>
            <a:r>
              <a:rPr lang="en-US" dirty="0"/>
              <a:t>-historical of the data</a:t>
            </a:r>
          </a:p>
          <a:p>
            <a:r>
              <a:rPr lang="en-US" dirty="0"/>
              <a:t>-remote operation</a:t>
            </a:r>
          </a:p>
          <a:p>
            <a:endParaRPr lang="en-US" dirty="0"/>
          </a:p>
          <a:p>
            <a:r>
              <a:rPr lang="en-US" dirty="0"/>
              <a:t>Additional functions to managers:</a:t>
            </a:r>
          </a:p>
          <a:p>
            <a:r>
              <a:rPr lang="en-US" dirty="0"/>
              <a:t>-real-time state of the network </a:t>
            </a:r>
          </a:p>
          <a:p>
            <a:r>
              <a:rPr lang="en-US" dirty="0"/>
              <a:t>-water usage</a:t>
            </a:r>
          </a:p>
          <a:p>
            <a:r>
              <a:rPr lang="en-US" dirty="0"/>
              <a:t>-rule management</a:t>
            </a:r>
            <a:endParaRPr lang="it-IT" dirty="0"/>
          </a:p>
        </p:txBody>
      </p:sp>
      <p:sp>
        <p:nvSpPr>
          <p:cNvPr id="72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1579007" y="2223696"/>
            <a:ext cx="3981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Limit failure occurrence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sp>
        <p:nvSpPr>
          <p:cNvPr id="73" name="Right Arrow 72"/>
          <p:cNvSpPr/>
          <p:nvPr/>
        </p:nvSpPr>
        <p:spPr>
          <a:xfrm>
            <a:off x="1077369" y="2200544"/>
            <a:ext cx="509673" cy="4156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7170915" y="4715414"/>
            <a:ext cx="1177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Cluster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 1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sp>
        <p:nvSpPr>
          <p:cNvPr id="75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9670248" y="4157967"/>
            <a:ext cx="1177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Cluster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 2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9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9271000" y="6359524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FA2533-8626-479B-8A1A-0586C6257A2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1F4C77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C3577730-925F-7EAE-414A-CC3456910D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3811" y="6231852"/>
            <a:ext cx="7322315" cy="630942"/>
            <a:chOff x="95311" y="6231852"/>
            <a:chExt cx="7322315" cy="630942"/>
          </a:xfrm>
        </p:grpSpPr>
        <p:sp>
          <p:nvSpPr>
            <p:cNvPr id="6" name="CasellaDiTesto 5"/>
            <p:cNvSpPr txBox="1">
              <a:spLocks/>
            </p:cNvSpPr>
            <p:nvPr/>
          </p:nvSpPr>
          <p:spPr>
            <a:xfrm>
              <a:off x="606367" y="6231852"/>
              <a:ext cx="68112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5</a:t>
              </a:r>
              <a:r>
                <a:rPr kumimoji="0" lang="en-US" sz="13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th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rPr>
                <a:t>I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nternational 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ea typeface="+mn-ea"/>
                  <a:cs typeface="+mn-cs"/>
                </a:rPr>
                <a:t>C</a:t>
              </a:r>
              <a:r>
                <a:rPr kumimoji="0" 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onference 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ea typeface="+mn-ea"/>
                  <a:cs typeface="+mn-cs"/>
                </a:rPr>
                <a:t>E</a:t>
              </a:r>
              <a:r>
                <a:rPr kumimoji="0" lang="en-US" sz="13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WaS</a:t>
              </a: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12-15 July 2022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“Centro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Congressi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F4C77"/>
                  </a:solidFill>
                  <a:effectLst/>
                  <a:uLnTx/>
                  <a:uFillTx/>
                  <a:ea typeface="+mn-ea"/>
                  <a:cs typeface="+mn-cs"/>
                </a:rPr>
                <a:t>” University of Naples Federico II</a:t>
              </a:r>
              <a:endPara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8" name="Imagen 107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AD2A14CF-FDE7-F1CE-813A-4B0F63AD99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1" y="6298049"/>
              <a:ext cx="509673" cy="502053"/>
            </a:xfrm>
            <a:prstGeom prst="rect">
              <a:avLst/>
            </a:prstGeom>
          </p:spPr>
        </p:pic>
      </p:grpSp>
      <p:sp>
        <p:nvSpPr>
          <p:cNvPr id="12" name="CasellaDiTesto 6"/>
          <p:cNvSpPr txBox="1"/>
          <p:nvPr/>
        </p:nvSpPr>
        <p:spPr>
          <a:xfrm>
            <a:off x="135640" y="60324"/>
            <a:ext cx="1205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Ferrarese G.</a:t>
            </a:r>
            <a:r>
              <a:rPr kumimoji="0" lang="it-IT" sz="1400" b="0" i="1" u="none" strike="noStrike" kern="1200" cap="none" spc="0" normalizeH="0" baseline="3000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  <a:r>
              <a:rPr kumimoji="0" lang="it-IT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, Pagano A., Fratino U., Malavasi S. 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-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C77"/>
                </a:solidFill>
                <a:effectLst/>
                <a:uLnTx/>
                <a:uFillTx/>
                <a:ea typeface="+mn-ea"/>
                <a:cs typeface="+mn-cs"/>
              </a:rPr>
              <a:t>ON THE POTENTIAL OF A SMART CONTROL VALVE SYSTEM FOR IRRIGATION WATER NETWORK MANAGEMENT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2FDDD5BE-3DB0-5536-BF55-C60186BC11FA}"/>
              </a:ext>
            </a:extLst>
          </p:cNvPr>
          <p:cNvSpPr txBox="1"/>
          <p:nvPr/>
        </p:nvSpPr>
        <p:spPr>
          <a:xfrm>
            <a:off x="133811" y="420393"/>
            <a:ext cx="209781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Some results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3438244" y="510507"/>
            <a:ext cx="58327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Green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 Valve energetic sustainability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pic>
        <p:nvPicPr>
          <p:cNvPr id="15" name="Picture 14" descr="D:\OneDrive - Politecnico di Milano\GV-IRRIGAZIONE\EWAS 22\FullPaper\Matlab\Figure3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5"/>
          <a:stretch/>
        </p:blipFill>
        <p:spPr bwMode="auto">
          <a:xfrm>
            <a:off x="709614" y="1052316"/>
            <a:ext cx="10908411" cy="37791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8" name="Group 47"/>
          <p:cNvGrpSpPr/>
          <p:nvPr/>
        </p:nvGrpSpPr>
        <p:grpSpPr>
          <a:xfrm>
            <a:off x="8732035" y="4416414"/>
            <a:ext cx="1854417" cy="720128"/>
            <a:chOff x="8732035" y="4416414"/>
            <a:chExt cx="1854417" cy="107415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8732035" y="4416414"/>
              <a:ext cx="788955" cy="107415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9127958" y="4416415"/>
              <a:ext cx="393032" cy="1074149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496927" y="4416414"/>
              <a:ext cx="24063" cy="107415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9520990" y="4442819"/>
              <a:ext cx="671529" cy="1047745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9520990" y="4442819"/>
              <a:ext cx="1065462" cy="1047745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8732035" y="5074605"/>
            <a:ext cx="3034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lang="en-US" dirty="0">
                <a:solidFill>
                  <a:prstClr val="black"/>
                </a:solidFill>
                <a:ea typeface="SimSun" panose="02010600030101010101" pitchFamily="2" charset="-122"/>
                <a:cs typeface="Book Antiqua" panose="02040602050305030304" pitchFamily="18" charset="0"/>
              </a:rPr>
              <a:t>B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attery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 size increase</a:t>
            </a:r>
            <a:endParaRPr kumimoji="0" lang="it-IT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811509" y="2105525"/>
            <a:ext cx="238987" cy="628622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050496" y="2105524"/>
            <a:ext cx="208684" cy="836387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3058640" y="1481897"/>
            <a:ext cx="24732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Energetically critical months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sp>
        <p:nvSpPr>
          <p:cNvPr id="31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299397" y="3749504"/>
            <a:ext cx="17459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Minimum necessary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Energy </a:t>
            </a:r>
            <a:endParaRPr kumimoji="0" lang="it-IT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1759652" y="3573377"/>
            <a:ext cx="695933" cy="429673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2196241" y="960358"/>
            <a:ext cx="2784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Recovered energy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sp>
        <p:nvSpPr>
          <p:cNvPr id="36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7407686" y="975524"/>
            <a:ext cx="2784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Recovered energy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7567863" y="3465089"/>
            <a:ext cx="347712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5592071" y="4506987"/>
            <a:ext cx="2899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Minimum necessary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Energy in worse condition</a:t>
            </a:r>
            <a:endParaRPr kumimoji="0" lang="it-IT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32359" y="3485314"/>
            <a:ext cx="1905002" cy="1102585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3588657" y="5629024"/>
            <a:ext cx="7395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Recovered energy is critical in some nodes, but the average is always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 above the minimum necessary energy </a:t>
            </a:r>
            <a:endParaRPr kumimoji="0" lang="it-IT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sp>
        <p:nvSpPr>
          <p:cNvPr id="49" name="CasellaDiTesto 9">
            <a:extLst>
              <a:ext uri="{FF2B5EF4-FFF2-40B4-BE49-F238E27FC236}">
                <a16:creationId xmlns:a16="http://schemas.microsoft.com/office/drawing/2014/main" id="{9EF2E1D4-6917-3667-0A24-570C9C3DBD53}"/>
              </a:ext>
            </a:extLst>
          </p:cNvPr>
          <p:cNvSpPr txBox="1"/>
          <p:nvPr/>
        </p:nvSpPr>
        <p:spPr>
          <a:xfrm>
            <a:off x="6417962" y="6275355"/>
            <a:ext cx="3981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6695" algn="l"/>
                <a:tab pos="226695" algn="l"/>
                <a:tab pos="270510" algn="l"/>
              </a:tabLst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SimSun" panose="02010600030101010101" pitchFamily="2" charset="-122"/>
                <a:cs typeface="Book Antiqua" panose="02040602050305030304" pitchFamily="18" charset="0"/>
              </a:rPr>
              <a:t>Positive overall monthly balance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Times New Roman" panose="02020603050405020304" pitchFamily="18" charset="0"/>
              <a:cs typeface="Book Antiqua" panose="02040602050305030304" pitchFamily="18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5916324" y="6252203"/>
            <a:ext cx="509673" cy="41563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" name="Picture 47">
            <a:extLst>
              <a:ext uri="{FF2B5EF4-FFF2-40B4-BE49-F238E27FC236}">
                <a16:creationId xmlns:a16="http://schemas.microsoft.com/office/drawing/2014/main" id="{F6CCF748-1978-6967-570C-DFFE80FF77C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02" b="89982" l="706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1" b="10096"/>
          <a:stretch/>
        </p:blipFill>
        <p:spPr>
          <a:xfrm>
            <a:off x="-64741" y="1034625"/>
            <a:ext cx="1181083" cy="130933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cxnSp>
        <p:nvCxnSpPr>
          <p:cNvPr id="34" name="Straight Connector 33"/>
          <p:cNvCxnSpPr/>
          <p:nvPr/>
        </p:nvCxnSpPr>
        <p:spPr>
          <a:xfrm>
            <a:off x="4250725" y="3483572"/>
            <a:ext cx="2257571" cy="1085215"/>
          </a:xfrm>
          <a:prstGeom prst="line">
            <a:avLst/>
          </a:prstGeom>
          <a:ln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7844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1588</Words>
  <Application>Microsoft Office PowerPoint</Application>
  <PresentationFormat>Widescreen</PresentationFormat>
  <Paragraphs>373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SimSun</vt:lpstr>
      <vt:lpstr>Arial</vt:lpstr>
      <vt:lpstr>Book Antiqua</vt:lpstr>
      <vt:lpstr>Calibri</vt:lpstr>
      <vt:lpstr>Calibri Light</vt:lpstr>
      <vt:lpstr>Cambria Math</vt:lpstr>
      <vt:lpstr>Montserrat</vt:lpstr>
      <vt:lpstr>Palatino Linotype</vt:lpstr>
      <vt:lpstr>Times New Roman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GERUNDO</dc:creator>
  <cp:lastModifiedBy>GF</cp:lastModifiedBy>
  <cp:revision>155</cp:revision>
  <dcterms:created xsi:type="dcterms:W3CDTF">2022-06-22T10:17:55Z</dcterms:created>
  <dcterms:modified xsi:type="dcterms:W3CDTF">2022-07-13T13:16:13Z</dcterms:modified>
</cp:coreProperties>
</file>